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1"/>
  </p:notesMasterIdLst>
  <p:sldIdLst>
    <p:sldId id="256" r:id="rId2"/>
    <p:sldId id="257" r:id="rId3"/>
    <p:sldId id="290" r:id="rId4"/>
    <p:sldId id="259" r:id="rId5"/>
    <p:sldId id="260" r:id="rId6"/>
    <p:sldId id="261" r:id="rId7"/>
    <p:sldId id="262" r:id="rId8"/>
    <p:sldId id="263" r:id="rId9"/>
    <p:sldId id="264" r:id="rId10"/>
    <p:sldId id="275" r:id="rId11"/>
    <p:sldId id="276" r:id="rId12"/>
    <p:sldId id="277" r:id="rId13"/>
    <p:sldId id="278" r:id="rId14"/>
    <p:sldId id="265" r:id="rId15"/>
    <p:sldId id="266" r:id="rId16"/>
    <p:sldId id="267" r:id="rId17"/>
    <p:sldId id="268" r:id="rId18"/>
    <p:sldId id="291" r:id="rId19"/>
    <p:sldId id="286" r:id="rId20"/>
    <p:sldId id="287" r:id="rId21"/>
    <p:sldId id="288" r:id="rId22"/>
    <p:sldId id="279" r:id="rId23"/>
    <p:sldId id="280" r:id="rId24"/>
    <p:sldId id="281" r:id="rId25"/>
    <p:sldId id="282" r:id="rId26"/>
    <p:sldId id="285" r:id="rId27"/>
    <p:sldId id="283" r:id="rId28"/>
    <p:sldId id="284" r:id="rId29"/>
    <p:sldId id="289" r:id="rId30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CAD4E4"/>
    <a:srgbClr val="E5F4FF"/>
    <a:srgbClr val="A1B3CF"/>
    <a:srgbClr val="889EC2"/>
    <a:srgbClr val="6972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6" autoAdjust="0"/>
  </p:normalViewPr>
  <p:slideViewPr>
    <p:cSldViewPr>
      <p:cViewPr>
        <p:scale>
          <a:sx n="75" d="100"/>
          <a:sy n="75" d="100"/>
        </p:scale>
        <p:origin x="-1824" y="-3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608D4A5-D495-4846-8DE3-CA6739147EDD}" type="datetimeFigureOut">
              <a:rPr lang="en-US" smtClean="0"/>
              <a:t>5/2/2015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D4FFE9F6-6D38-49BF-9285-6C244C90D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713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s-ES" smtClean="0"/>
              <a:t>CSWB 110 Tutorial 5  Tables  Part A  - Instructor Teresa Pelkie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tpelkie@palomar.edu | 760-749-0107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9088B-5966-4D8E-AD6F-6E177565F88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Instructor Teresa Pelkie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Instructor Teresa Pelkie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Instructor Teresa Pelkie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3089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Instructor Teresa Pelkie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8A6693CE-3149-44D9-AE27-62AAC0BDA50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629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Instructor Teresa Pelkie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Instructor Teresa Pelkie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Instructor Teresa Pelkie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Instructor Teresa Pelkie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Instructor Teresa Pelkie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Instructor Teresa Pelkie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Instructor Teresa Pelkie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Instructor Teresa Pelkie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Instructor Teresa Pelkie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/>
              <a:t>WEBD 162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105400"/>
            <a:ext cx="6858000" cy="8382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Class </a:t>
            </a:r>
            <a:r>
              <a:rPr lang="en-US" b="1" dirty="0" smtClean="0"/>
              <a:t>14</a:t>
            </a:r>
            <a:endParaRPr lang="en-US" b="1" dirty="0" smtClean="0"/>
          </a:p>
          <a:p>
            <a:pPr algn="ctr"/>
            <a:r>
              <a:rPr lang="en-US" sz="1600" b="1" dirty="0" smtClean="0"/>
              <a:t>Chapter </a:t>
            </a:r>
            <a:r>
              <a:rPr lang="en-US" sz="1600" b="1" dirty="0" smtClean="0"/>
              <a:t>8 </a:t>
            </a:r>
            <a:r>
              <a:rPr lang="en-US" sz="1600" b="1" dirty="0" smtClean="0"/>
              <a:t>-  </a:t>
            </a:r>
            <a:r>
              <a:rPr lang="en-US" sz="1600" b="1" dirty="0" smtClean="0"/>
              <a:t>Tables | Chapter 16 </a:t>
            </a:r>
            <a:r>
              <a:rPr lang="en-US" sz="1600" b="1" dirty="0" err="1" smtClean="0"/>
              <a:t>pg</a:t>
            </a:r>
            <a:r>
              <a:rPr lang="en-US" sz="1600" b="1" dirty="0" smtClean="0"/>
              <a:t> 441-442</a:t>
            </a:r>
            <a:endParaRPr lang="en-US" sz="16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058" y="838200"/>
            <a:ext cx="1757415" cy="2132330"/>
          </a:xfrm>
          <a:prstGeom prst="rect">
            <a:avLst/>
          </a:prstGeom>
          <a:ln w="3175">
            <a:solidFill>
              <a:srgbClr val="CAD4E4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37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74800"/>
            <a:ext cx="8458200" cy="99060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chemeClr val="tx1"/>
                </a:solidFill>
              </a:rPr>
              <a:t>Advanced Table Elements – 137, 144</a:t>
            </a:r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2800" dirty="0"/>
          </a:p>
          <a:p>
            <a:pPr>
              <a:buFont typeface="Wingdings" pitchFamily="2" charset="2"/>
              <a:buNone/>
            </a:pPr>
            <a:endParaRPr lang="en-US" sz="2800" dirty="0"/>
          </a:p>
          <a:p>
            <a:pPr>
              <a:buFont typeface="Wingdings" pitchFamily="2" charset="2"/>
              <a:buNone/>
            </a:pPr>
            <a:endParaRPr lang="en-US" sz="2800" dirty="0"/>
          </a:p>
        </p:txBody>
      </p:sp>
      <p:sp>
        <p:nvSpPr>
          <p:cNvPr id="133124" name="Text Box 4"/>
          <p:cNvSpPr txBox="1">
            <a:spLocks noChangeArrowheads="1"/>
          </p:cNvSpPr>
          <p:nvPr/>
        </p:nvSpPr>
        <p:spPr bwMode="auto">
          <a:xfrm>
            <a:off x="533400" y="1600200"/>
            <a:ext cx="77724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 sz="3600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33125" name="Text Box 5"/>
          <p:cNvSpPr txBox="1">
            <a:spLocks noChangeArrowheads="1"/>
          </p:cNvSpPr>
          <p:nvPr/>
        </p:nvSpPr>
        <p:spPr bwMode="auto">
          <a:xfrm>
            <a:off x="4953000" y="3276600"/>
            <a:ext cx="3657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</a:t>
            </a:r>
          </a:p>
          <a:p>
            <a:pPr>
              <a:spcBef>
                <a:spcPct val="50000"/>
              </a:spcBef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33126" name="Text Box 6"/>
          <p:cNvSpPr txBox="1">
            <a:spLocks noChangeArrowheads="1"/>
          </p:cNvSpPr>
          <p:nvPr/>
        </p:nvSpPr>
        <p:spPr bwMode="auto">
          <a:xfrm>
            <a:off x="0" y="3124200"/>
            <a:ext cx="9220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800" dirty="0"/>
          </a:p>
          <a:p>
            <a:pPr lvl="1">
              <a:lnSpc>
                <a:spcPct val="130000"/>
              </a:lnSpc>
              <a:buClr>
                <a:schemeClr val="bg2"/>
              </a:buClr>
              <a:buFont typeface="Arial" charset="0"/>
              <a:buNone/>
            </a:pPr>
            <a:r>
              <a:rPr lang="en-US" sz="2800" dirty="0"/>
              <a:t> </a:t>
            </a:r>
          </a:p>
        </p:txBody>
      </p:sp>
      <p:sp>
        <p:nvSpPr>
          <p:cNvPr id="133127" name="Text Box 7"/>
          <p:cNvSpPr txBox="1">
            <a:spLocks noChangeArrowheads="1"/>
          </p:cNvSpPr>
          <p:nvPr/>
        </p:nvSpPr>
        <p:spPr bwMode="auto">
          <a:xfrm>
            <a:off x="685800" y="1676400"/>
            <a:ext cx="7239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 </a:t>
            </a: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982" y="1033398"/>
            <a:ext cx="4422160" cy="4681602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cxnSp>
        <p:nvCxnSpPr>
          <p:cNvPr id="4" name="Straight Arrow Connector 3"/>
          <p:cNvCxnSpPr/>
          <p:nvPr/>
        </p:nvCxnSpPr>
        <p:spPr>
          <a:xfrm flipH="1">
            <a:off x="3410642" y="2819400"/>
            <a:ext cx="1333500" cy="0"/>
          </a:xfrm>
          <a:prstGeom prst="straightConnector1">
            <a:avLst/>
          </a:prstGeom>
          <a:ln w="412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3619500" y="4724400"/>
            <a:ext cx="1333500" cy="0"/>
          </a:xfrm>
          <a:prstGeom prst="straightConnector1">
            <a:avLst/>
          </a:prstGeom>
          <a:ln w="412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953000" y="2401887"/>
            <a:ext cx="3810000" cy="344709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colgroup</a:t>
            </a:r>
            <a:r>
              <a:rPr lang="en-US" sz="2800" dirty="0" smtClean="0"/>
              <a:t> / col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Add semantic info to columns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Can apply width using CSS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r>
              <a:rPr lang="en-US" sz="2800" dirty="0" smtClean="0"/>
              <a:t>scope</a:t>
            </a: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Accessibility  - describes nature of the columns 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5767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74800"/>
            <a:ext cx="8458200" cy="990600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Advanced Table Elements - 137</a:t>
            </a:r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2800" dirty="0"/>
          </a:p>
          <a:p>
            <a:pPr>
              <a:buFont typeface="Wingdings" pitchFamily="2" charset="2"/>
              <a:buNone/>
            </a:pPr>
            <a:endParaRPr lang="en-US" sz="2800" dirty="0"/>
          </a:p>
          <a:p>
            <a:pPr>
              <a:buFont typeface="Wingdings" pitchFamily="2" charset="2"/>
              <a:buNone/>
            </a:pPr>
            <a:endParaRPr lang="en-US" sz="2800" dirty="0"/>
          </a:p>
        </p:txBody>
      </p:sp>
      <p:sp>
        <p:nvSpPr>
          <p:cNvPr id="133124" name="Text Box 4"/>
          <p:cNvSpPr txBox="1">
            <a:spLocks noChangeArrowheads="1"/>
          </p:cNvSpPr>
          <p:nvPr/>
        </p:nvSpPr>
        <p:spPr bwMode="auto">
          <a:xfrm>
            <a:off x="533400" y="1600200"/>
            <a:ext cx="77724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 sz="3600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33125" name="Text Box 5"/>
          <p:cNvSpPr txBox="1">
            <a:spLocks noChangeArrowheads="1"/>
          </p:cNvSpPr>
          <p:nvPr/>
        </p:nvSpPr>
        <p:spPr bwMode="auto">
          <a:xfrm>
            <a:off x="4953000" y="3276600"/>
            <a:ext cx="3657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</a:t>
            </a:r>
          </a:p>
          <a:p>
            <a:pPr>
              <a:spcBef>
                <a:spcPct val="50000"/>
              </a:spcBef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33126" name="Text Box 6"/>
          <p:cNvSpPr txBox="1">
            <a:spLocks noChangeArrowheads="1"/>
          </p:cNvSpPr>
          <p:nvPr/>
        </p:nvSpPr>
        <p:spPr bwMode="auto">
          <a:xfrm>
            <a:off x="0" y="3124200"/>
            <a:ext cx="9220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800" dirty="0"/>
          </a:p>
          <a:p>
            <a:pPr lvl="1">
              <a:lnSpc>
                <a:spcPct val="130000"/>
              </a:lnSpc>
              <a:buClr>
                <a:schemeClr val="bg2"/>
              </a:buClr>
              <a:buFont typeface="Arial" charset="0"/>
              <a:buNone/>
            </a:pPr>
            <a:r>
              <a:rPr lang="en-US" sz="2800" dirty="0"/>
              <a:t> </a:t>
            </a:r>
          </a:p>
        </p:txBody>
      </p:sp>
      <p:sp>
        <p:nvSpPr>
          <p:cNvPr id="133127" name="Text Box 7"/>
          <p:cNvSpPr txBox="1">
            <a:spLocks noChangeArrowheads="1"/>
          </p:cNvSpPr>
          <p:nvPr/>
        </p:nvSpPr>
        <p:spPr bwMode="auto">
          <a:xfrm>
            <a:off x="685800" y="1676400"/>
            <a:ext cx="7239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 </a:t>
            </a: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033" y="1033398"/>
            <a:ext cx="3820057" cy="4681602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cxnSp>
        <p:nvCxnSpPr>
          <p:cNvPr id="4" name="Straight Arrow Connector 3"/>
          <p:cNvCxnSpPr/>
          <p:nvPr/>
        </p:nvCxnSpPr>
        <p:spPr>
          <a:xfrm flipH="1">
            <a:off x="2438400" y="1219200"/>
            <a:ext cx="1333500" cy="0"/>
          </a:xfrm>
          <a:prstGeom prst="straightConnector1">
            <a:avLst/>
          </a:prstGeom>
          <a:ln w="412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2801042" y="2819400"/>
            <a:ext cx="1333500" cy="0"/>
          </a:xfrm>
          <a:prstGeom prst="straightConnector1">
            <a:avLst/>
          </a:prstGeom>
          <a:ln w="412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610100" y="2143918"/>
            <a:ext cx="3810000" cy="273921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Row group elements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&lt;</a:t>
            </a:r>
            <a:r>
              <a:rPr lang="en-US" dirty="0" err="1" smtClean="0"/>
              <a:t>thead</a:t>
            </a:r>
            <a:r>
              <a:rPr lang="en-US" dirty="0" smtClean="0"/>
              <a:t>&gt;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&lt;</a:t>
            </a:r>
            <a:r>
              <a:rPr lang="en-US" dirty="0" err="1" smtClean="0"/>
              <a:t>tbody</a:t>
            </a:r>
            <a:r>
              <a:rPr lang="en-US" dirty="0" smtClean="0"/>
              <a:t>&gt;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&lt;</a:t>
            </a:r>
            <a:r>
              <a:rPr lang="en-US" dirty="0" err="1" smtClean="0"/>
              <a:t>tfoot</a:t>
            </a:r>
            <a:r>
              <a:rPr lang="en-US" dirty="0" smtClean="0"/>
              <a:t>&gt;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Useful for CSS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04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14400"/>
            <a:ext cx="853440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Spanning (merging) </a:t>
            </a:r>
            <a:r>
              <a:rPr lang="en-US" b="1" dirty="0" smtClean="0">
                <a:solidFill>
                  <a:schemeClr val="tx1"/>
                </a:solidFill>
              </a:rPr>
              <a:t>cells - 139</a:t>
            </a: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</p:txBody>
      </p:sp>
      <p:sp>
        <p:nvSpPr>
          <p:cNvPr id="150532" name="Text Box 4"/>
          <p:cNvSpPr txBox="1">
            <a:spLocks noChangeArrowheads="1"/>
          </p:cNvSpPr>
          <p:nvPr/>
        </p:nvSpPr>
        <p:spPr bwMode="auto">
          <a:xfrm>
            <a:off x="533400" y="1600200"/>
            <a:ext cx="77724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 sz="3600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50533" name="Text Box 5"/>
          <p:cNvSpPr txBox="1">
            <a:spLocks noChangeArrowheads="1"/>
          </p:cNvSpPr>
          <p:nvPr/>
        </p:nvSpPr>
        <p:spPr bwMode="auto">
          <a:xfrm>
            <a:off x="4953000" y="3276600"/>
            <a:ext cx="3657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</a:t>
            </a:r>
          </a:p>
          <a:p>
            <a:pPr>
              <a:spcBef>
                <a:spcPct val="50000"/>
              </a:spcBef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50534" name="Text Box 6"/>
          <p:cNvSpPr txBox="1">
            <a:spLocks noChangeArrowheads="1"/>
          </p:cNvSpPr>
          <p:nvPr/>
        </p:nvSpPr>
        <p:spPr bwMode="auto">
          <a:xfrm>
            <a:off x="0" y="3124200"/>
            <a:ext cx="9220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800"/>
          </a:p>
          <a:p>
            <a:pPr lvl="1">
              <a:lnSpc>
                <a:spcPct val="130000"/>
              </a:lnSpc>
              <a:buClr>
                <a:schemeClr val="bg2"/>
              </a:buClr>
              <a:buFont typeface="Arial" charset="0"/>
              <a:buNone/>
            </a:pPr>
            <a:r>
              <a:rPr lang="en-US" sz="2800"/>
              <a:t> </a:t>
            </a:r>
          </a:p>
        </p:txBody>
      </p:sp>
      <p:sp>
        <p:nvSpPr>
          <p:cNvPr id="150535" name="Text Box 7"/>
          <p:cNvSpPr txBox="1">
            <a:spLocks noChangeArrowheads="1"/>
          </p:cNvSpPr>
          <p:nvPr/>
        </p:nvSpPr>
        <p:spPr bwMode="auto">
          <a:xfrm>
            <a:off x="685800" y="1676400"/>
            <a:ext cx="7239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 </a:t>
            </a: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150537" name="Picture 9" descr="Fig4-3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60352" t="16068"/>
          <a:stretch>
            <a:fillRect/>
          </a:stretch>
        </p:blipFill>
        <p:spPr>
          <a:xfrm>
            <a:off x="990600" y="3200400"/>
            <a:ext cx="7781925" cy="2895600"/>
          </a:xfrm>
          <a:noFill/>
          <a:ln/>
        </p:spPr>
      </p:pic>
      <p:sp>
        <p:nvSpPr>
          <p:cNvPr id="150539" name="Text Box 11"/>
          <p:cNvSpPr txBox="1">
            <a:spLocks noChangeArrowheads="1"/>
          </p:cNvSpPr>
          <p:nvPr/>
        </p:nvSpPr>
        <p:spPr bwMode="auto">
          <a:xfrm>
            <a:off x="457200" y="1447800"/>
            <a:ext cx="8153400" cy="18161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dirty="0"/>
              <a:t>The </a:t>
            </a:r>
            <a:r>
              <a:rPr lang="en-US" sz="2800" b="1" dirty="0" err="1">
                <a:solidFill>
                  <a:srgbClr val="CC3300"/>
                </a:solidFill>
              </a:rPr>
              <a:t>colspan</a:t>
            </a:r>
            <a:r>
              <a:rPr lang="en-US" sz="2800" b="1" dirty="0"/>
              <a:t> attribute of the </a:t>
            </a:r>
            <a:r>
              <a:rPr lang="en-US" sz="2800" b="1" dirty="0">
                <a:solidFill>
                  <a:srgbClr val="CC3300"/>
                </a:solidFill>
              </a:rPr>
              <a:t>&lt;td&gt;</a:t>
            </a:r>
            <a:r>
              <a:rPr lang="en-US" sz="2800" b="1" dirty="0"/>
              <a:t> tag</a:t>
            </a:r>
          </a:p>
          <a:p>
            <a:pPr>
              <a:spcBef>
                <a:spcPct val="50000"/>
              </a:spcBef>
            </a:pPr>
            <a:r>
              <a:rPr lang="en-US" sz="2400" b="1" dirty="0"/>
              <a:t>&lt;</a:t>
            </a:r>
            <a:r>
              <a:rPr lang="en-US" sz="2400" b="1" dirty="0" err="1"/>
              <a:t>tr</a:t>
            </a:r>
            <a:r>
              <a:rPr lang="en-US" sz="2400" b="1" dirty="0"/>
              <a:t>&gt;</a:t>
            </a:r>
            <a:br>
              <a:rPr lang="en-US" sz="2400" b="1" dirty="0"/>
            </a:br>
            <a:r>
              <a:rPr lang="en-US" sz="2400" b="1" dirty="0"/>
              <a:t>   &lt;td </a:t>
            </a:r>
            <a:r>
              <a:rPr lang="en-US" sz="2400" b="1" dirty="0" err="1">
                <a:solidFill>
                  <a:srgbClr val="CC3300"/>
                </a:solidFill>
              </a:rPr>
              <a:t>colspan</a:t>
            </a:r>
            <a:r>
              <a:rPr lang="en-US" sz="2400" b="1" dirty="0"/>
              <a:t>=“3”&gt;</a:t>
            </a:r>
            <a:br>
              <a:rPr lang="en-US" sz="2400" b="1" dirty="0"/>
            </a:br>
            <a:r>
              <a:rPr lang="en-US" sz="2400" b="1" dirty="0"/>
              <a:t>&lt;/</a:t>
            </a:r>
            <a:r>
              <a:rPr lang="en-US" sz="2400" b="1" dirty="0" err="1"/>
              <a:t>tr</a:t>
            </a:r>
            <a:r>
              <a:rPr lang="en-US" sz="2400" b="1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100475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14400"/>
            <a:ext cx="853440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Spanning rows - 141</a:t>
            </a: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</p:txBody>
      </p:sp>
      <p:sp>
        <p:nvSpPr>
          <p:cNvPr id="151556" name="Text Box 4"/>
          <p:cNvSpPr txBox="1">
            <a:spLocks noChangeArrowheads="1"/>
          </p:cNvSpPr>
          <p:nvPr/>
        </p:nvSpPr>
        <p:spPr bwMode="auto">
          <a:xfrm>
            <a:off x="533400" y="1600200"/>
            <a:ext cx="77724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 sz="3600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51557" name="Text Box 5"/>
          <p:cNvSpPr txBox="1">
            <a:spLocks noChangeArrowheads="1"/>
          </p:cNvSpPr>
          <p:nvPr/>
        </p:nvSpPr>
        <p:spPr bwMode="auto">
          <a:xfrm>
            <a:off x="4953000" y="3276600"/>
            <a:ext cx="3657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</a:t>
            </a:r>
          </a:p>
          <a:p>
            <a:pPr>
              <a:spcBef>
                <a:spcPct val="50000"/>
              </a:spcBef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51558" name="Text Box 6"/>
          <p:cNvSpPr txBox="1">
            <a:spLocks noChangeArrowheads="1"/>
          </p:cNvSpPr>
          <p:nvPr/>
        </p:nvSpPr>
        <p:spPr bwMode="auto">
          <a:xfrm>
            <a:off x="0" y="3124200"/>
            <a:ext cx="9220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800"/>
          </a:p>
          <a:p>
            <a:pPr lvl="1">
              <a:lnSpc>
                <a:spcPct val="130000"/>
              </a:lnSpc>
              <a:buClr>
                <a:schemeClr val="bg2"/>
              </a:buClr>
              <a:buFont typeface="Arial" charset="0"/>
              <a:buNone/>
            </a:pPr>
            <a:r>
              <a:rPr lang="en-US" sz="2800"/>
              <a:t> </a:t>
            </a:r>
          </a:p>
        </p:txBody>
      </p:sp>
      <p:sp>
        <p:nvSpPr>
          <p:cNvPr id="151559" name="Text Box 7"/>
          <p:cNvSpPr txBox="1">
            <a:spLocks noChangeArrowheads="1"/>
          </p:cNvSpPr>
          <p:nvPr/>
        </p:nvSpPr>
        <p:spPr bwMode="auto">
          <a:xfrm>
            <a:off x="685800" y="1676400"/>
            <a:ext cx="7239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 </a:t>
            </a: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51561" name="Text Box 9"/>
          <p:cNvSpPr txBox="1">
            <a:spLocks noChangeArrowheads="1"/>
          </p:cNvSpPr>
          <p:nvPr/>
        </p:nvSpPr>
        <p:spPr bwMode="auto">
          <a:xfrm>
            <a:off x="457200" y="1447800"/>
            <a:ext cx="8153400" cy="53816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dirty="0"/>
              <a:t>The </a:t>
            </a:r>
            <a:r>
              <a:rPr lang="en-US" sz="2800" b="1" dirty="0" err="1">
                <a:solidFill>
                  <a:srgbClr val="CC3300"/>
                </a:solidFill>
              </a:rPr>
              <a:t>rowspan</a:t>
            </a:r>
            <a:r>
              <a:rPr lang="en-US" sz="2800" b="1" dirty="0"/>
              <a:t> attribute of the </a:t>
            </a:r>
            <a:r>
              <a:rPr lang="en-US" sz="2800" b="1" dirty="0">
                <a:solidFill>
                  <a:srgbClr val="CC3300"/>
                </a:solidFill>
              </a:rPr>
              <a:t>&lt;td&gt;</a:t>
            </a:r>
            <a:r>
              <a:rPr lang="en-US" sz="2800" b="1" dirty="0"/>
              <a:t> tag</a:t>
            </a:r>
            <a:endParaRPr lang="en-US" sz="2400" b="1" dirty="0"/>
          </a:p>
        </p:txBody>
      </p:sp>
      <p:pic>
        <p:nvPicPr>
          <p:cNvPr id="151563" name="Picture 11" descr="Fig4-39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t="8635" r="17072"/>
          <a:stretch>
            <a:fillRect/>
          </a:stretch>
        </p:blipFill>
        <p:spPr>
          <a:xfrm>
            <a:off x="304800" y="2133600"/>
            <a:ext cx="8604056" cy="4325938"/>
          </a:xfrm>
          <a:noFill/>
          <a:ln/>
        </p:spPr>
      </p:pic>
    </p:spTree>
    <p:extLst>
      <p:ext uri="{BB962C8B-B14F-4D97-AF65-F5344CB8AC3E}">
        <p14:creationId xmlns:p14="http://schemas.microsoft.com/office/powerpoint/2010/main" val="3049570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0"/>
            <a:ext cx="822960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Space </a:t>
            </a:r>
            <a:r>
              <a:rPr lang="en-US" b="1" dirty="0" smtClean="0">
                <a:solidFill>
                  <a:schemeClr val="tx1"/>
                </a:solidFill>
              </a:rPr>
              <a:t>between cells - 142</a:t>
            </a: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</p:txBody>
      </p:sp>
      <p:sp>
        <p:nvSpPr>
          <p:cNvPr id="136196" name="Text Box 4"/>
          <p:cNvSpPr txBox="1">
            <a:spLocks noChangeArrowheads="1"/>
          </p:cNvSpPr>
          <p:nvPr/>
        </p:nvSpPr>
        <p:spPr bwMode="auto">
          <a:xfrm>
            <a:off x="533400" y="1600200"/>
            <a:ext cx="77724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 sz="3600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36197" name="Text Box 5"/>
          <p:cNvSpPr txBox="1">
            <a:spLocks noChangeArrowheads="1"/>
          </p:cNvSpPr>
          <p:nvPr/>
        </p:nvSpPr>
        <p:spPr bwMode="auto">
          <a:xfrm>
            <a:off x="4953000" y="3276600"/>
            <a:ext cx="3657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</a:t>
            </a:r>
          </a:p>
          <a:p>
            <a:pPr>
              <a:spcBef>
                <a:spcPct val="50000"/>
              </a:spcBef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36198" name="Text Box 6"/>
          <p:cNvSpPr txBox="1">
            <a:spLocks noChangeArrowheads="1"/>
          </p:cNvSpPr>
          <p:nvPr/>
        </p:nvSpPr>
        <p:spPr bwMode="auto">
          <a:xfrm>
            <a:off x="0" y="3124200"/>
            <a:ext cx="9220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800"/>
          </a:p>
          <a:p>
            <a:pPr lvl="1">
              <a:lnSpc>
                <a:spcPct val="130000"/>
              </a:lnSpc>
              <a:buClr>
                <a:schemeClr val="bg2"/>
              </a:buClr>
              <a:buFont typeface="Arial" charset="0"/>
              <a:buNone/>
            </a:pPr>
            <a:r>
              <a:rPr lang="en-US" sz="2800"/>
              <a:t> </a:t>
            </a:r>
          </a:p>
        </p:txBody>
      </p:sp>
      <p:sp>
        <p:nvSpPr>
          <p:cNvPr id="136199" name="Text Box 7"/>
          <p:cNvSpPr txBox="1">
            <a:spLocks noChangeArrowheads="1"/>
          </p:cNvSpPr>
          <p:nvPr/>
        </p:nvSpPr>
        <p:spPr bwMode="auto">
          <a:xfrm>
            <a:off x="685800" y="1676400"/>
            <a:ext cx="7239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 </a:t>
            </a: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36200" name="Text Box 8"/>
          <p:cNvSpPr txBox="1">
            <a:spLocks noChangeArrowheads="1"/>
          </p:cNvSpPr>
          <p:nvPr/>
        </p:nvSpPr>
        <p:spPr bwMode="auto">
          <a:xfrm>
            <a:off x="651510" y="1188720"/>
            <a:ext cx="7467600" cy="252376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/>
              <a:t>&lt;table  </a:t>
            </a:r>
            <a:r>
              <a:rPr lang="en-US" sz="3200" b="1" dirty="0" err="1" smtClean="0"/>
              <a:t>cellspacing</a:t>
            </a:r>
            <a:r>
              <a:rPr lang="en-US" sz="3200" b="1" dirty="0" smtClean="0"/>
              <a:t>=“</a:t>
            </a:r>
            <a:r>
              <a:rPr lang="en-US" sz="3200" b="1" dirty="0" smtClean="0">
                <a:solidFill>
                  <a:srgbClr val="0000FF"/>
                </a:solidFill>
              </a:rPr>
              <a:t>0</a:t>
            </a:r>
            <a:r>
              <a:rPr lang="en-US" sz="3200" b="1" dirty="0" smtClean="0"/>
              <a:t>“&gt; </a:t>
            </a:r>
            <a:r>
              <a:rPr lang="en-US" sz="2800" dirty="0">
                <a:solidFill>
                  <a:srgbClr val="0000FF"/>
                </a:solidFill>
              </a:rPr>
              <a:t>(default is 2)</a:t>
            </a:r>
          </a:p>
          <a:p>
            <a:pPr algn="ctr">
              <a:spcBef>
                <a:spcPct val="50000"/>
              </a:spcBef>
            </a:pPr>
            <a:r>
              <a:rPr lang="en-US" sz="2800" dirty="0"/>
              <a:t>distance between cells and outer </a:t>
            </a:r>
            <a:r>
              <a:rPr lang="en-US" sz="2800" dirty="0" smtClean="0"/>
              <a:t>border</a:t>
            </a:r>
          </a:p>
          <a:p>
            <a:pPr algn="ctr">
              <a:spcBef>
                <a:spcPct val="50000"/>
              </a:spcBef>
            </a:pPr>
            <a:r>
              <a:rPr lang="en-US" sz="2800" dirty="0">
                <a:solidFill>
                  <a:srgbClr val="FF0000"/>
                </a:solidFill>
              </a:rPr>
              <a:t>d</a:t>
            </a:r>
            <a:r>
              <a:rPr lang="en-US" sz="2800" dirty="0" smtClean="0">
                <a:solidFill>
                  <a:srgbClr val="FF0000"/>
                </a:solidFill>
              </a:rPr>
              <a:t>eprecated in HTML 5 – use CSS</a:t>
            </a:r>
          </a:p>
          <a:p>
            <a:pPr algn="ctr">
              <a:spcBef>
                <a:spcPct val="50000"/>
              </a:spcBef>
            </a:pPr>
            <a:endParaRPr lang="en-US" sz="2800" dirty="0">
              <a:solidFill>
                <a:srgbClr val="0000FF"/>
              </a:solidFill>
            </a:endParaRPr>
          </a:p>
        </p:txBody>
      </p:sp>
      <p:graphicFrame>
        <p:nvGraphicFramePr>
          <p:cNvPr id="136201" name="Object 9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190041645"/>
              </p:ext>
            </p:extLst>
          </p:nvPr>
        </p:nvGraphicFramePr>
        <p:xfrm>
          <a:off x="651510" y="3276600"/>
          <a:ext cx="7496175" cy="2570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Bitmap Image" r:id="rId3" imgW="3696216" imgH="1267002" progId="PBrush">
                  <p:embed/>
                </p:oleObj>
              </mc:Choice>
              <mc:Fallback>
                <p:oleObj name="Bitmap Image" r:id="rId3" imgW="3696216" imgH="1267002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510" y="3276600"/>
                        <a:ext cx="7496175" cy="2570163"/>
                      </a:xfrm>
                      <a:prstGeom prst="rect">
                        <a:avLst/>
                      </a:prstGeom>
                      <a:noFill/>
                      <a:ln w="1587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1621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Space inside cells - 142</a:t>
            </a:r>
            <a:r>
              <a:rPr lang="en-US" sz="36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</p:txBody>
      </p:sp>
      <p:sp>
        <p:nvSpPr>
          <p:cNvPr id="138244" name="Text Box 4"/>
          <p:cNvSpPr txBox="1">
            <a:spLocks noChangeArrowheads="1"/>
          </p:cNvSpPr>
          <p:nvPr/>
        </p:nvSpPr>
        <p:spPr bwMode="auto">
          <a:xfrm>
            <a:off x="533400" y="1600200"/>
            <a:ext cx="77724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 sz="3600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38245" name="Text Box 5"/>
          <p:cNvSpPr txBox="1">
            <a:spLocks noChangeArrowheads="1"/>
          </p:cNvSpPr>
          <p:nvPr/>
        </p:nvSpPr>
        <p:spPr bwMode="auto">
          <a:xfrm>
            <a:off x="4953000" y="3276600"/>
            <a:ext cx="3657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</a:t>
            </a:r>
          </a:p>
          <a:p>
            <a:pPr>
              <a:spcBef>
                <a:spcPct val="50000"/>
              </a:spcBef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38246" name="Text Box 6"/>
          <p:cNvSpPr txBox="1">
            <a:spLocks noChangeArrowheads="1"/>
          </p:cNvSpPr>
          <p:nvPr/>
        </p:nvSpPr>
        <p:spPr bwMode="auto">
          <a:xfrm>
            <a:off x="0" y="3124200"/>
            <a:ext cx="9220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800"/>
          </a:p>
          <a:p>
            <a:pPr lvl="1">
              <a:lnSpc>
                <a:spcPct val="130000"/>
              </a:lnSpc>
              <a:buClr>
                <a:schemeClr val="bg2"/>
              </a:buClr>
              <a:buFont typeface="Arial" charset="0"/>
              <a:buNone/>
            </a:pPr>
            <a:r>
              <a:rPr lang="en-US" sz="2800"/>
              <a:t> </a:t>
            </a:r>
          </a:p>
        </p:txBody>
      </p:sp>
      <p:sp>
        <p:nvSpPr>
          <p:cNvPr id="138247" name="Text Box 7"/>
          <p:cNvSpPr txBox="1">
            <a:spLocks noChangeArrowheads="1"/>
          </p:cNvSpPr>
          <p:nvPr/>
        </p:nvSpPr>
        <p:spPr bwMode="auto">
          <a:xfrm>
            <a:off x="685800" y="1676400"/>
            <a:ext cx="7239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 </a:t>
            </a: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38248" name="Text Box 8"/>
          <p:cNvSpPr txBox="1">
            <a:spLocks noChangeArrowheads="1"/>
          </p:cNvSpPr>
          <p:nvPr/>
        </p:nvSpPr>
        <p:spPr bwMode="auto">
          <a:xfrm>
            <a:off x="457200" y="1219200"/>
            <a:ext cx="8001000" cy="295465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/>
              <a:t>&lt;table  </a:t>
            </a:r>
            <a:r>
              <a:rPr lang="en-US" sz="3200" b="1" dirty="0" err="1"/>
              <a:t>cellpadding</a:t>
            </a:r>
            <a:r>
              <a:rPr lang="en-US" sz="3200" b="1" dirty="0"/>
              <a:t>=“</a:t>
            </a:r>
            <a:r>
              <a:rPr lang="en-US" sz="3200" b="1" dirty="0">
                <a:solidFill>
                  <a:srgbClr val="0000FF"/>
                </a:solidFill>
              </a:rPr>
              <a:t>0</a:t>
            </a:r>
            <a:r>
              <a:rPr lang="en-US" sz="3200" b="1" dirty="0" smtClean="0"/>
              <a:t>“&gt; </a:t>
            </a:r>
            <a:r>
              <a:rPr lang="en-US" sz="2800" dirty="0">
                <a:solidFill>
                  <a:srgbClr val="0000FF"/>
                </a:solidFill>
              </a:rPr>
              <a:t>(default is 1)</a:t>
            </a:r>
          </a:p>
          <a:p>
            <a:pPr>
              <a:spcBef>
                <a:spcPct val="50000"/>
              </a:spcBef>
            </a:pPr>
            <a:r>
              <a:rPr lang="en-US" sz="2800" dirty="0"/>
              <a:t>distance inside the cell – between the content and the edge of the </a:t>
            </a:r>
            <a:r>
              <a:rPr lang="en-US" sz="2800" dirty="0" smtClean="0"/>
              <a:t>cell</a:t>
            </a:r>
          </a:p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FF0000"/>
                </a:solidFill>
              </a:rPr>
              <a:t>deprecated in HTML 5 – use CSS</a:t>
            </a:r>
          </a:p>
          <a:p>
            <a:pPr>
              <a:spcBef>
                <a:spcPct val="50000"/>
              </a:spcBef>
            </a:pPr>
            <a:endParaRPr lang="en-US" sz="2800" dirty="0">
              <a:solidFill>
                <a:srgbClr val="0000FF"/>
              </a:solidFill>
            </a:endParaRPr>
          </a:p>
        </p:txBody>
      </p:sp>
      <p:graphicFrame>
        <p:nvGraphicFramePr>
          <p:cNvPr id="138249" name="Object 9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283727242"/>
              </p:ext>
            </p:extLst>
          </p:nvPr>
        </p:nvGraphicFramePr>
        <p:xfrm>
          <a:off x="615315" y="3642519"/>
          <a:ext cx="7724775" cy="2462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Bitmap Image" r:id="rId3" imgW="3914939" imgH="1247624" progId="PBrush">
                  <p:embed/>
                </p:oleObj>
              </mc:Choice>
              <mc:Fallback>
                <p:oleObj name="Bitmap Image" r:id="rId3" imgW="3914939" imgH="1247624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315" y="3642519"/>
                        <a:ext cx="7724775" cy="2462212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1851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14400"/>
            <a:ext cx="853440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Setting width / height</a:t>
            </a: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</p:txBody>
      </p:sp>
      <p:sp>
        <p:nvSpPr>
          <p:cNvPr id="139268" name="Text Box 4"/>
          <p:cNvSpPr txBox="1">
            <a:spLocks noChangeArrowheads="1"/>
          </p:cNvSpPr>
          <p:nvPr/>
        </p:nvSpPr>
        <p:spPr bwMode="auto">
          <a:xfrm>
            <a:off x="533400" y="1600200"/>
            <a:ext cx="77724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 sz="3600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39269" name="Text Box 5"/>
          <p:cNvSpPr txBox="1">
            <a:spLocks noChangeArrowheads="1"/>
          </p:cNvSpPr>
          <p:nvPr/>
        </p:nvSpPr>
        <p:spPr bwMode="auto">
          <a:xfrm>
            <a:off x="4953000" y="3276600"/>
            <a:ext cx="3657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</a:t>
            </a:r>
          </a:p>
          <a:p>
            <a:pPr>
              <a:spcBef>
                <a:spcPct val="50000"/>
              </a:spcBef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39270" name="Text Box 6"/>
          <p:cNvSpPr txBox="1">
            <a:spLocks noChangeArrowheads="1"/>
          </p:cNvSpPr>
          <p:nvPr/>
        </p:nvSpPr>
        <p:spPr bwMode="auto">
          <a:xfrm>
            <a:off x="0" y="3124200"/>
            <a:ext cx="9220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800"/>
          </a:p>
          <a:p>
            <a:pPr lvl="1">
              <a:lnSpc>
                <a:spcPct val="130000"/>
              </a:lnSpc>
              <a:buClr>
                <a:schemeClr val="bg2"/>
              </a:buClr>
              <a:buFont typeface="Arial" charset="0"/>
              <a:buNone/>
            </a:pPr>
            <a:r>
              <a:rPr lang="en-US" sz="2800"/>
              <a:t> </a:t>
            </a:r>
          </a:p>
        </p:txBody>
      </p:sp>
      <p:sp>
        <p:nvSpPr>
          <p:cNvPr id="139271" name="Text Box 7"/>
          <p:cNvSpPr txBox="1">
            <a:spLocks noChangeArrowheads="1"/>
          </p:cNvSpPr>
          <p:nvPr/>
        </p:nvSpPr>
        <p:spPr bwMode="auto">
          <a:xfrm>
            <a:off x="685800" y="1676400"/>
            <a:ext cx="7239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 </a:t>
            </a: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39272" name="Text Box 8"/>
          <p:cNvSpPr txBox="1">
            <a:spLocks noChangeArrowheads="1"/>
          </p:cNvSpPr>
          <p:nvPr/>
        </p:nvSpPr>
        <p:spPr bwMode="auto">
          <a:xfrm>
            <a:off x="838200" y="1447800"/>
            <a:ext cx="7315200" cy="375487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dirty="0"/>
              <a:t>Pixel value or </a:t>
            </a:r>
            <a:r>
              <a:rPr lang="en-US" sz="2800" b="1" dirty="0" smtClean="0"/>
              <a:t>percentage</a:t>
            </a:r>
          </a:p>
          <a:p>
            <a:pPr algn="ctr">
              <a:spcBef>
                <a:spcPct val="50000"/>
              </a:spcBef>
            </a:pPr>
            <a:endParaRPr lang="en-US" sz="2800" b="1" dirty="0"/>
          </a:p>
          <a:p>
            <a:pPr>
              <a:spcBef>
                <a:spcPct val="50000"/>
              </a:spcBef>
            </a:pPr>
            <a:r>
              <a:rPr lang="en-US" sz="2800" b="1" dirty="0"/>
              <a:t>&lt;table  width=“</a:t>
            </a:r>
            <a:r>
              <a:rPr lang="en-US" sz="2800" b="1" dirty="0">
                <a:solidFill>
                  <a:srgbClr val="CC3300"/>
                </a:solidFill>
              </a:rPr>
              <a:t>90%</a:t>
            </a:r>
            <a:r>
              <a:rPr lang="en-US" sz="2800" b="1" dirty="0"/>
              <a:t>“  height=“</a:t>
            </a:r>
            <a:r>
              <a:rPr lang="en-US" sz="2800" b="1" dirty="0">
                <a:solidFill>
                  <a:srgbClr val="CC3300"/>
                </a:solidFill>
              </a:rPr>
              <a:t>90%</a:t>
            </a:r>
            <a:r>
              <a:rPr lang="en-US" sz="2800" b="1" dirty="0"/>
              <a:t>“ &gt;</a:t>
            </a:r>
          </a:p>
          <a:p>
            <a:pPr>
              <a:spcBef>
                <a:spcPct val="50000"/>
              </a:spcBef>
            </a:pPr>
            <a:endParaRPr lang="en-US" sz="2800" b="1" dirty="0"/>
          </a:p>
          <a:p>
            <a:pPr>
              <a:spcBef>
                <a:spcPct val="50000"/>
              </a:spcBef>
            </a:pPr>
            <a:r>
              <a:rPr lang="en-US" sz="2800" b="1" dirty="0"/>
              <a:t>&lt;table  width=“</a:t>
            </a:r>
            <a:r>
              <a:rPr lang="en-US" sz="2800" b="1" dirty="0">
                <a:solidFill>
                  <a:srgbClr val="CC3300"/>
                </a:solidFill>
              </a:rPr>
              <a:t>700</a:t>
            </a:r>
            <a:r>
              <a:rPr lang="en-US" sz="2800" b="1" dirty="0"/>
              <a:t>“  height=“</a:t>
            </a:r>
            <a:r>
              <a:rPr lang="en-US" sz="2800" b="1" dirty="0">
                <a:solidFill>
                  <a:srgbClr val="CC3300"/>
                </a:solidFill>
              </a:rPr>
              <a:t>700</a:t>
            </a:r>
            <a:r>
              <a:rPr lang="en-US" sz="2800" b="1" dirty="0"/>
              <a:t>”  &gt;</a:t>
            </a:r>
          </a:p>
          <a:p>
            <a:pPr>
              <a:spcBef>
                <a:spcPct val="50000"/>
              </a:spcBef>
            </a:pP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1053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14400"/>
            <a:ext cx="853440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>
                <a:solidFill>
                  <a:schemeClr val="tx1"/>
                </a:solidFill>
              </a:rPr>
              <a:t>Setting width / height</a:t>
            </a:r>
            <a:r>
              <a:rPr lang="en-US" sz="3600" b="1" dirty="0">
                <a:solidFill>
                  <a:schemeClr val="bg2"/>
                </a:solidFill>
              </a:rPr>
              <a:t/>
            </a:r>
            <a:br>
              <a:rPr lang="en-US" sz="3600" b="1" dirty="0">
                <a:solidFill>
                  <a:schemeClr val="bg2"/>
                </a:solidFill>
              </a:rPr>
            </a:br>
            <a:r>
              <a:rPr lang="en-US" sz="3600" b="1" dirty="0">
                <a:solidFill>
                  <a:schemeClr val="bg2"/>
                </a:solidFill>
              </a:rPr>
              <a:t> </a:t>
            </a:r>
            <a:br>
              <a:rPr lang="en-US" sz="3600" b="1" dirty="0">
                <a:solidFill>
                  <a:schemeClr val="bg2"/>
                </a:solidFill>
              </a:rPr>
            </a:br>
            <a:r>
              <a:rPr lang="en-US" sz="3600" b="1" dirty="0">
                <a:solidFill>
                  <a:schemeClr val="bg2"/>
                </a:solidFill>
              </a:rPr>
              <a:t/>
            </a:r>
            <a:br>
              <a:rPr lang="en-US" sz="3600" b="1" dirty="0">
                <a:solidFill>
                  <a:schemeClr val="bg2"/>
                </a:solidFill>
              </a:rPr>
            </a:br>
            <a:endParaRPr lang="en-US" sz="2800" b="1" dirty="0">
              <a:solidFill>
                <a:srgbClr val="CC3300"/>
              </a:solidFill>
            </a:endParaRP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</p:txBody>
      </p:sp>
      <p:sp>
        <p:nvSpPr>
          <p:cNvPr id="140292" name="Text Box 4"/>
          <p:cNvSpPr txBox="1">
            <a:spLocks noChangeArrowheads="1"/>
          </p:cNvSpPr>
          <p:nvPr/>
        </p:nvSpPr>
        <p:spPr bwMode="auto">
          <a:xfrm>
            <a:off x="533400" y="1600200"/>
            <a:ext cx="77724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 sz="3600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40293" name="Text Box 5"/>
          <p:cNvSpPr txBox="1">
            <a:spLocks noChangeArrowheads="1"/>
          </p:cNvSpPr>
          <p:nvPr/>
        </p:nvSpPr>
        <p:spPr bwMode="auto">
          <a:xfrm>
            <a:off x="4953000" y="3276600"/>
            <a:ext cx="3657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</a:t>
            </a:r>
          </a:p>
          <a:p>
            <a:pPr>
              <a:spcBef>
                <a:spcPct val="50000"/>
              </a:spcBef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40294" name="Text Box 6"/>
          <p:cNvSpPr txBox="1">
            <a:spLocks noChangeArrowheads="1"/>
          </p:cNvSpPr>
          <p:nvPr/>
        </p:nvSpPr>
        <p:spPr bwMode="auto">
          <a:xfrm>
            <a:off x="0" y="3124200"/>
            <a:ext cx="9220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800"/>
          </a:p>
          <a:p>
            <a:pPr lvl="1">
              <a:lnSpc>
                <a:spcPct val="130000"/>
              </a:lnSpc>
              <a:buClr>
                <a:schemeClr val="bg2"/>
              </a:buClr>
              <a:buFont typeface="Arial" charset="0"/>
              <a:buNone/>
            </a:pPr>
            <a:r>
              <a:rPr lang="en-US" sz="2800"/>
              <a:t> </a:t>
            </a:r>
          </a:p>
        </p:txBody>
      </p:sp>
      <p:sp>
        <p:nvSpPr>
          <p:cNvPr id="140295" name="Text Box 7"/>
          <p:cNvSpPr txBox="1">
            <a:spLocks noChangeArrowheads="1"/>
          </p:cNvSpPr>
          <p:nvPr/>
        </p:nvSpPr>
        <p:spPr bwMode="auto">
          <a:xfrm>
            <a:off x="685800" y="1676400"/>
            <a:ext cx="7239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 </a:t>
            </a: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40296" name="Text Box 8"/>
          <p:cNvSpPr txBox="1">
            <a:spLocks noChangeArrowheads="1"/>
          </p:cNvSpPr>
          <p:nvPr/>
        </p:nvSpPr>
        <p:spPr bwMode="auto">
          <a:xfrm>
            <a:off x="430530" y="1430189"/>
            <a:ext cx="8153400" cy="372409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3200" b="1" dirty="0" smtClean="0"/>
          </a:p>
          <a:p>
            <a:pPr>
              <a:spcBef>
                <a:spcPct val="50000"/>
              </a:spcBef>
            </a:pPr>
            <a:r>
              <a:rPr lang="en-US" sz="3200" b="1" dirty="0" smtClean="0"/>
              <a:t>&lt;</a:t>
            </a:r>
            <a:r>
              <a:rPr lang="en-US" sz="3200" b="1" dirty="0"/>
              <a:t>td width=“</a:t>
            </a:r>
            <a:r>
              <a:rPr lang="en-US" sz="3200" b="1" dirty="0">
                <a:solidFill>
                  <a:srgbClr val="CC3300"/>
                </a:solidFill>
              </a:rPr>
              <a:t>90%</a:t>
            </a:r>
            <a:r>
              <a:rPr lang="en-US" sz="3200" b="1" dirty="0"/>
              <a:t>“  height=“</a:t>
            </a:r>
            <a:r>
              <a:rPr lang="en-US" sz="3200" b="1" dirty="0">
                <a:solidFill>
                  <a:srgbClr val="CC3300"/>
                </a:solidFill>
              </a:rPr>
              <a:t>90%</a:t>
            </a:r>
            <a:r>
              <a:rPr lang="en-US" sz="3200" b="1" dirty="0"/>
              <a:t>“ &gt;</a:t>
            </a:r>
          </a:p>
          <a:p>
            <a:pPr>
              <a:spcBef>
                <a:spcPct val="50000"/>
              </a:spcBef>
            </a:pPr>
            <a:r>
              <a:rPr lang="en-US" sz="2400" b="1" dirty="0">
                <a:solidFill>
                  <a:srgbClr val="0000FF"/>
                </a:solidFill>
              </a:rPr>
              <a:t>All cells in a column will inherit the largest </a:t>
            </a:r>
            <a:r>
              <a:rPr lang="en-US" sz="2400" b="1" dirty="0" smtClean="0">
                <a:solidFill>
                  <a:srgbClr val="0000FF"/>
                </a:solidFill>
              </a:rPr>
              <a:t>width</a:t>
            </a:r>
          </a:p>
          <a:p>
            <a:pPr>
              <a:spcBef>
                <a:spcPct val="50000"/>
              </a:spcBef>
            </a:pPr>
            <a:endParaRPr lang="en-US" sz="2400" b="1" dirty="0">
              <a:solidFill>
                <a:srgbClr val="0000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3200" b="1" dirty="0" smtClean="0"/>
              <a:t>&lt;</a:t>
            </a:r>
            <a:r>
              <a:rPr lang="en-US" sz="3200" b="1" dirty="0" err="1" smtClean="0"/>
              <a:t>th</a:t>
            </a:r>
            <a:r>
              <a:rPr lang="en-US" sz="3200" b="1" dirty="0" smtClean="0"/>
              <a:t>  </a:t>
            </a:r>
            <a:r>
              <a:rPr lang="en-US" sz="3200" b="1" dirty="0"/>
              <a:t>width=“</a:t>
            </a:r>
            <a:r>
              <a:rPr lang="en-US" sz="3200" b="1" dirty="0">
                <a:solidFill>
                  <a:srgbClr val="CC3300"/>
                </a:solidFill>
              </a:rPr>
              <a:t>700</a:t>
            </a:r>
            <a:r>
              <a:rPr lang="en-US" sz="3200" b="1" dirty="0"/>
              <a:t>“  height=“</a:t>
            </a:r>
            <a:r>
              <a:rPr lang="en-US" sz="3200" b="1" dirty="0">
                <a:solidFill>
                  <a:srgbClr val="CC3300"/>
                </a:solidFill>
              </a:rPr>
              <a:t>700</a:t>
            </a:r>
            <a:r>
              <a:rPr lang="en-US" sz="3200" b="1" dirty="0"/>
              <a:t>”  &gt;</a:t>
            </a:r>
          </a:p>
          <a:p>
            <a:pPr>
              <a:spcBef>
                <a:spcPct val="50000"/>
              </a:spcBef>
            </a:pPr>
            <a:r>
              <a:rPr lang="en-US" sz="2400" b="1" dirty="0">
                <a:solidFill>
                  <a:srgbClr val="0000FF"/>
                </a:solidFill>
              </a:rPr>
              <a:t>All cells in a row will inherit the largest </a:t>
            </a:r>
            <a:r>
              <a:rPr lang="en-US" sz="2400" b="1" dirty="0" smtClean="0">
                <a:solidFill>
                  <a:srgbClr val="0000FF"/>
                </a:solidFill>
              </a:rPr>
              <a:t>height</a:t>
            </a:r>
          </a:p>
        </p:txBody>
      </p:sp>
    </p:spTree>
    <p:extLst>
      <p:ext uri="{BB962C8B-B14F-4D97-AF65-F5344CB8AC3E}">
        <p14:creationId xmlns:p14="http://schemas.microsoft.com/office/powerpoint/2010/main" val="416383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14400"/>
            <a:ext cx="853440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>
                <a:solidFill>
                  <a:schemeClr val="tx1"/>
                </a:solidFill>
              </a:rPr>
              <a:t>Setting </a:t>
            </a:r>
            <a:r>
              <a:rPr lang="en-US" sz="4000" b="1" dirty="0" smtClean="0">
                <a:solidFill>
                  <a:schemeClr val="tx1"/>
                </a:solidFill>
              </a:rPr>
              <a:t> </a:t>
            </a:r>
            <a:r>
              <a:rPr lang="en-US" sz="4000" b="1" dirty="0">
                <a:solidFill>
                  <a:schemeClr val="tx1"/>
                </a:solidFill>
              </a:rPr>
              <a:t>height</a:t>
            </a:r>
            <a:r>
              <a:rPr lang="en-US" sz="3600" b="1" dirty="0">
                <a:solidFill>
                  <a:schemeClr val="bg2"/>
                </a:solidFill>
              </a:rPr>
              <a:t/>
            </a:r>
            <a:br>
              <a:rPr lang="en-US" sz="3600" b="1" dirty="0">
                <a:solidFill>
                  <a:schemeClr val="bg2"/>
                </a:solidFill>
              </a:rPr>
            </a:br>
            <a:r>
              <a:rPr lang="en-US" sz="3600" b="1" dirty="0">
                <a:solidFill>
                  <a:schemeClr val="bg2"/>
                </a:solidFill>
              </a:rPr>
              <a:t> </a:t>
            </a:r>
            <a:br>
              <a:rPr lang="en-US" sz="3600" b="1" dirty="0">
                <a:solidFill>
                  <a:schemeClr val="bg2"/>
                </a:solidFill>
              </a:rPr>
            </a:br>
            <a:r>
              <a:rPr lang="en-US" sz="3600" b="1" dirty="0">
                <a:solidFill>
                  <a:schemeClr val="bg2"/>
                </a:solidFill>
              </a:rPr>
              <a:t/>
            </a:r>
            <a:br>
              <a:rPr lang="en-US" sz="3600" b="1" dirty="0">
                <a:solidFill>
                  <a:schemeClr val="bg2"/>
                </a:solidFill>
              </a:rPr>
            </a:br>
            <a:endParaRPr lang="en-US" sz="2800" b="1" dirty="0">
              <a:solidFill>
                <a:srgbClr val="CC3300"/>
              </a:solidFill>
            </a:endParaRP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</p:txBody>
      </p:sp>
      <p:sp>
        <p:nvSpPr>
          <p:cNvPr id="140292" name="Text Box 4"/>
          <p:cNvSpPr txBox="1">
            <a:spLocks noChangeArrowheads="1"/>
          </p:cNvSpPr>
          <p:nvPr/>
        </p:nvSpPr>
        <p:spPr bwMode="auto">
          <a:xfrm>
            <a:off x="533400" y="1600200"/>
            <a:ext cx="77724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 sz="3600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40293" name="Text Box 5"/>
          <p:cNvSpPr txBox="1">
            <a:spLocks noChangeArrowheads="1"/>
          </p:cNvSpPr>
          <p:nvPr/>
        </p:nvSpPr>
        <p:spPr bwMode="auto">
          <a:xfrm>
            <a:off x="4953000" y="3276600"/>
            <a:ext cx="3657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</a:t>
            </a:r>
          </a:p>
          <a:p>
            <a:pPr>
              <a:spcBef>
                <a:spcPct val="50000"/>
              </a:spcBef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40294" name="Text Box 6"/>
          <p:cNvSpPr txBox="1">
            <a:spLocks noChangeArrowheads="1"/>
          </p:cNvSpPr>
          <p:nvPr/>
        </p:nvSpPr>
        <p:spPr bwMode="auto">
          <a:xfrm>
            <a:off x="0" y="3124200"/>
            <a:ext cx="9220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800"/>
          </a:p>
          <a:p>
            <a:pPr lvl="1">
              <a:lnSpc>
                <a:spcPct val="130000"/>
              </a:lnSpc>
              <a:buClr>
                <a:schemeClr val="bg2"/>
              </a:buClr>
              <a:buFont typeface="Arial" charset="0"/>
              <a:buNone/>
            </a:pPr>
            <a:r>
              <a:rPr lang="en-US" sz="2800"/>
              <a:t> </a:t>
            </a:r>
          </a:p>
        </p:txBody>
      </p:sp>
      <p:sp>
        <p:nvSpPr>
          <p:cNvPr id="140295" name="Text Box 7"/>
          <p:cNvSpPr txBox="1">
            <a:spLocks noChangeArrowheads="1"/>
          </p:cNvSpPr>
          <p:nvPr/>
        </p:nvSpPr>
        <p:spPr bwMode="auto">
          <a:xfrm>
            <a:off x="685800" y="1676400"/>
            <a:ext cx="7239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 </a:t>
            </a: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40296" name="Text Box 8"/>
          <p:cNvSpPr txBox="1">
            <a:spLocks noChangeArrowheads="1"/>
          </p:cNvSpPr>
          <p:nvPr/>
        </p:nvSpPr>
        <p:spPr bwMode="auto">
          <a:xfrm>
            <a:off x="381000" y="1295400"/>
            <a:ext cx="8153400" cy="193899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 dirty="0" smtClean="0">
              <a:solidFill>
                <a:srgbClr val="0000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3200" b="1" dirty="0" smtClean="0"/>
              <a:t>&lt;</a:t>
            </a:r>
            <a:r>
              <a:rPr lang="en-US" sz="3200" b="1" dirty="0" err="1" smtClean="0"/>
              <a:t>tr</a:t>
            </a:r>
            <a:r>
              <a:rPr lang="en-US" sz="3200" b="1" dirty="0" smtClean="0"/>
              <a:t>   height=“</a:t>
            </a:r>
            <a:r>
              <a:rPr lang="en-US" sz="3200" b="1" dirty="0" smtClean="0">
                <a:solidFill>
                  <a:srgbClr val="CC3300"/>
                </a:solidFill>
              </a:rPr>
              <a:t>90%</a:t>
            </a:r>
            <a:r>
              <a:rPr lang="en-US" sz="3200" b="1" dirty="0" smtClean="0"/>
              <a:t>“ &gt;</a:t>
            </a:r>
          </a:p>
          <a:p>
            <a:pPr>
              <a:spcBef>
                <a:spcPct val="50000"/>
              </a:spcBef>
            </a:pPr>
            <a:r>
              <a:rPr lang="en-US" sz="3200" b="1" dirty="0" smtClean="0"/>
              <a:t>&lt;</a:t>
            </a:r>
            <a:r>
              <a:rPr lang="en-US" sz="3200" b="1" dirty="0" err="1" smtClean="0"/>
              <a:t>tr</a:t>
            </a:r>
            <a:r>
              <a:rPr lang="en-US" sz="3200" b="1" dirty="0" smtClean="0"/>
              <a:t>    height=“</a:t>
            </a:r>
            <a:r>
              <a:rPr lang="en-US" sz="3200" b="1" dirty="0" smtClean="0">
                <a:solidFill>
                  <a:srgbClr val="CC3300"/>
                </a:solidFill>
              </a:rPr>
              <a:t>700</a:t>
            </a:r>
            <a:r>
              <a:rPr lang="en-US" sz="3200" b="1" dirty="0" smtClean="0"/>
              <a:t>”  &gt;</a:t>
            </a:r>
          </a:p>
        </p:txBody>
      </p:sp>
    </p:spTree>
    <p:extLst>
      <p:ext uri="{BB962C8B-B14F-4D97-AF65-F5344CB8AC3E}">
        <p14:creationId xmlns:p14="http://schemas.microsoft.com/office/powerpoint/2010/main" val="3850638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/>
          <a:p>
            <a:fld id="{A32EE93D-2C0E-4703-A12A-B28E26F602A1}" type="slidenum">
              <a:rPr lang="en-US"/>
              <a:pPr/>
              <a:t>19</a:t>
            </a:fld>
            <a:endParaRPr lang="en-US"/>
          </a:p>
        </p:txBody>
      </p:sp>
      <p:sp>
        <p:nvSpPr>
          <p:cNvPr id="152594" name="Rectangle 18"/>
          <p:cNvSpPr>
            <a:spLocks noChangeArrowheads="1"/>
          </p:cNvSpPr>
          <p:nvPr/>
        </p:nvSpPr>
        <p:spPr bwMode="auto">
          <a:xfrm>
            <a:off x="2209800" y="1447800"/>
            <a:ext cx="4114800" cy="3429000"/>
          </a:xfrm>
          <a:prstGeom prst="rect">
            <a:avLst/>
          </a:prstGeom>
          <a:solidFill>
            <a:srgbClr val="D8F1F4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2800" dirty="0"/>
          </a:p>
          <a:p>
            <a:pPr>
              <a:buFont typeface="Wingdings" pitchFamily="2" charset="2"/>
              <a:buNone/>
            </a:pPr>
            <a:endParaRPr lang="en-US" sz="2800" dirty="0"/>
          </a:p>
          <a:p>
            <a:pPr>
              <a:buFont typeface="Wingdings" pitchFamily="2" charset="2"/>
              <a:buNone/>
            </a:pPr>
            <a:endParaRPr lang="en-US" sz="2800" dirty="0"/>
          </a:p>
        </p:txBody>
      </p:sp>
      <p:sp>
        <p:nvSpPr>
          <p:cNvPr id="152580" name="Text Box 4"/>
          <p:cNvSpPr txBox="1">
            <a:spLocks noChangeArrowheads="1"/>
          </p:cNvSpPr>
          <p:nvPr/>
        </p:nvSpPr>
        <p:spPr bwMode="auto">
          <a:xfrm>
            <a:off x="533400" y="1600200"/>
            <a:ext cx="77724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 sz="3600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52581" name="Text Box 5"/>
          <p:cNvSpPr txBox="1">
            <a:spLocks noChangeArrowheads="1"/>
          </p:cNvSpPr>
          <p:nvPr/>
        </p:nvSpPr>
        <p:spPr bwMode="auto">
          <a:xfrm>
            <a:off x="4953000" y="3276600"/>
            <a:ext cx="3657600" cy="114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</a:t>
            </a:r>
            <a:r>
              <a:rPr lang="en-US" sz="2400" b="1">
                <a:solidFill>
                  <a:srgbClr val="CC3300"/>
                </a:solidFill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52582" name="Text Box 6"/>
          <p:cNvSpPr txBox="1">
            <a:spLocks noChangeArrowheads="1"/>
          </p:cNvSpPr>
          <p:nvPr/>
        </p:nvSpPr>
        <p:spPr bwMode="auto">
          <a:xfrm>
            <a:off x="0" y="3124200"/>
            <a:ext cx="9220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800"/>
          </a:p>
          <a:p>
            <a:pPr lvl="1">
              <a:lnSpc>
                <a:spcPct val="130000"/>
              </a:lnSpc>
              <a:buClr>
                <a:schemeClr val="bg2"/>
              </a:buClr>
              <a:buFont typeface="Arial" charset="0"/>
              <a:buNone/>
            </a:pPr>
            <a:r>
              <a:rPr lang="en-US" sz="2800"/>
              <a:t> </a:t>
            </a:r>
          </a:p>
        </p:txBody>
      </p:sp>
      <p:sp>
        <p:nvSpPr>
          <p:cNvPr id="152583" name="Text Box 7"/>
          <p:cNvSpPr txBox="1">
            <a:spLocks noChangeArrowheads="1"/>
          </p:cNvSpPr>
          <p:nvPr/>
        </p:nvSpPr>
        <p:spPr bwMode="auto">
          <a:xfrm>
            <a:off x="685800" y="1721643"/>
            <a:ext cx="7239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 </a:t>
            </a: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52584" name="Text Box 8"/>
          <p:cNvSpPr txBox="1">
            <a:spLocks noChangeArrowheads="1"/>
          </p:cNvSpPr>
          <p:nvPr/>
        </p:nvSpPr>
        <p:spPr bwMode="auto">
          <a:xfrm>
            <a:off x="533400" y="5391943"/>
            <a:ext cx="8305800" cy="798513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/>
              <a:t>When used inside the &lt;</a:t>
            </a:r>
            <a:r>
              <a:rPr lang="en-US" b="1" dirty="0" smtClean="0"/>
              <a:t>td&gt; it affects </a:t>
            </a:r>
            <a:r>
              <a:rPr lang="en-US" b="1" dirty="0"/>
              <a:t>that cell</a:t>
            </a:r>
          </a:p>
          <a:p>
            <a:pPr>
              <a:spcBef>
                <a:spcPct val="50000"/>
              </a:spcBef>
            </a:pPr>
            <a:r>
              <a:rPr lang="en-US" b="1" dirty="0"/>
              <a:t>When used inside the &lt;</a:t>
            </a:r>
            <a:r>
              <a:rPr lang="en-US" b="1" dirty="0" err="1"/>
              <a:t>tr</a:t>
            </a:r>
            <a:r>
              <a:rPr lang="en-US" b="1" dirty="0" smtClean="0"/>
              <a:t>&gt; it</a:t>
            </a:r>
            <a:r>
              <a:rPr lang="en-US" dirty="0" smtClean="0"/>
              <a:t> </a:t>
            </a:r>
            <a:r>
              <a:rPr lang="en-US" b="1" dirty="0" smtClean="0"/>
              <a:t> </a:t>
            </a:r>
            <a:r>
              <a:rPr lang="en-US" b="1" dirty="0"/>
              <a:t>affects all cells in that row</a:t>
            </a:r>
          </a:p>
        </p:txBody>
      </p:sp>
      <p:sp>
        <p:nvSpPr>
          <p:cNvPr id="152589" name="Rectangle 13"/>
          <p:cNvSpPr>
            <a:spLocks noChangeArrowheads="1"/>
          </p:cNvSpPr>
          <p:nvPr/>
        </p:nvSpPr>
        <p:spPr bwMode="auto">
          <a:xfrm>
            <a:off x="2895600" y="1905000"/>
            <a:ext cx="2971800" cy="9144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dirty="0" smtClean="0"/>
              <a:t>left </a:t>
            </a:r>
            <a:r>
              <a:rPr lang="en-US" sz="3200" dirty="0"/>
              <a:t>center right</a:t>
            </a:r>
          </a:p>
        </p:txBody>
      </p:sp>
      <p:sp>
        <p:nvSpPr>
          <p:cNvPr id="152591" name="Text Box 15"/>
          <p:cNvSpPr txBox="1">
            <a:spLocks noChangeArrowheads="1"/>
          </p:cNvSpPr>
          <p:nvPr/>
        </p:nvSpPr>
        <p:spPr bwMode="auto">
          <a:xfrm>
            <a:off x="2209800" y="3124200"/>
            <a:ext cx="4191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>
                <a:solidFill>
                  <a:srgbClr val="CC3300"/>
                </a:solidFill>
              </a:rPr>
              <a:t>align positions horizontally</a:t>
            </a:r>
          </a:p>
          <a:p>
            <a:pPr>
              <a:spcBef>
                <a:spcPct val="50000"/>
              </a:spcBef>
            </a:pPr>
            <a:r>
              <a:rPr lang="en-US" sz="2400" b="1" dirty="0"/>
              <a:t>&lt;td align=“</a:t>
            </a:r>
            <a:r>
              <a:rPr lang="en-US" sz="2400" b="1" dirty="0">
                <a:solidFill>
                  <a:srgbClr val="0000FF"/>
                </a:solidFill>
              </a:rPr>
              <a:t>center</a:t>
            </a:r>
            <a:r>
              <a:rPr lang="en-US" sz="2400" b="1" dirty="0"/>
              <a:t>”&gt;</a:t>
            </a:r>
          </a:p>
          <a:p>
            <a:pPr>
              <a:spcBef>
                <a:spcPct val="50000"/>
              </a:spcBef>
            </a:pPr>
            <a:r>
              <a:rPr lang="en-US" sz="2400" b="1" dirty="0"/>
              <a:t>&lt;</a:t>
            </a:r>
            <a:r>
              <a:rPr lang="en-US" sz="2400" b="1" dirty="0" err="1"/>
              <a:t>tr</a:t>
            </a:r>
            <a:r>
              <a:rPr lang="en-US" sz="2400" b="1" dirty="0"/>
              <a:t> align=“</a:t>
            </a:r>
            <a:r>
              <a:rPr lang="en-US" sz="2400" b="1" dirty="0">
                <a:solidFill>
                  <a:srgbClr val="0000FF"/>
                </a:solidFill>
              </a:rPr>
              <a:t>center</a:t>
            </a:r>
            <a:r>
              <a:rPr lang="en-US" sz="2400" b="1" dirty="0"/>
              <a:t>”&gt;</a:t>
            </a:r>
          </a:p>
        </p:txBody>
      </p:sp>
      <p:sp>
        <p:nvSpPr>
          <p:cNvPr id="152597" name="Line 21"/>
          <p:cNvSpPr>
            <a:spLocks noChangeShapeType="1"/>
          </p:cNvSpPr>
          <p:nvPr/>
        </p:nvSpPr>
        <p:spPr bwMode="auto">
          <a:xfrm flipV="1">
            <a:off x="2971800" y="1828800"/>
            <a:ext cx="0" cy="4572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2599" name="Text Box 23"/>
          <p:cNvSpPr txBox="1">
            <a:spLocks noChangeArrowheads="1"/>
          </p:cNvSpPr>
          <p:nvPr/>
        </p:nvSpPr>
        <p:spPr bwMode="auto">
          <a:xfrm>
            <a:off x="2743200" y="1538287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FF3300"/>
                </a:solidFill>
              </a:rPr>
              <a:t>default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752600" y="228600"/>
            <a:ext cx="4953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latin typeface="+mj-lt"/>
              </a:rPr>
              <a:t>Horizontal Alignment</a:t>
            </a:r>
            <a:r>
              <a:rPr lang="en-US" sz="2800" b="1" dirty="0">
                <a:solidFill>
                  <a:schemeClr val="bg2"/>
                </a:solidFill>
                <a:latin typeface="+mj-lt"/>
              </a:rPr>
              <a:t/>
            </a:r>
            <a:br>
              <a:rPr lang="en-US" sz="2800" b="1" dirty="0">
                <a:solidFill>
                  <a:schemeClr val="bg2"/>
                </a:solidFill>
                <a:latin typeface="+mj-lt"/>
              </a:rPr>
            </a:br>
            <a:endParaRPr lang="en-US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4128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Tables Use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sz="3600" b="1" dirty="0" smtClean="0"/>
              <a:t>Tabular data</a:t>
            </a:r>
          </a:p>
          <a:p>
            <a:pPr>
              <a:lnSpc>
                <a:spcPct val="200000"/>
              </a:lnSpc>
            </a:pPr>
            <a:r>
              <a:rPr lang="en-US" sz="3600" b="1" dirty="0" smtClean="0"/>
              <a:t>Organized rows  and columns</a:t>
            </a:r>
          </a:p>
          <a:p>
            <a:pPr>
              <a:lnSpc>
                <a:spcPct val="200000"/>
              </a:lnSpc>
            </a:pPr>
            <a:r>
              <a:rPr lang="en-US" sz="3600" b="1" dirty="0" smtClean="0"/>
              <a:t>Not for page or content layout</a:t>
            </a:r>
            <a:endParaRPr lang="en-US" sz="36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69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/>
          <a:p>
            <a:fld id="{A32EE93D-2C0E-4703-A12A-B28E26F602A1}" type="slidenum">
              <a:rPr lang="en-US"/>
              <a:pPr/>
              <a:t>20</a:t>
            </a:fld>
            <a:endParaRPr lang="en-US"/>
          </a:p>
        </p:txBody>
      </p:sp>
      <p:sp>
        <p:nvSpPr>
          <p:cNvPr id="152596" name="Rectangle 20"/>
          <p:cNvSpPr>
            <a:spLocks noChangeArrowheads="1"/>
          </p:cNvSpPr>
          <p:nvPr/>
        </p:nvSpPr>
        <p:spPr bwMode="auto">
          <a:xfrm>
            <a:off x="2438400" y="1295400"/>
            <a:ext cx="4191000" cy="3810000"/>
          </a:xfrm>
          <a:prstGeom prst="rect">
            <a:avLst/>
          </a:prstGeom>
          <a:solidFill>
            <a:srgbClr val="D8F1F4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25780" y="1236663"/>
            <a:ext cx="853440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</a:rPr>
              <a:t/>
            </a:r>
            <a:br>
              <a:rPr lang="en-US" sz="3200" dirty="0">
                <a:solidFill>
                  <a:schemeClr val="bg2"/>
                </a:solidFill>
              </a:rPr>
            </a:br>
            <a:r>
              <a:rPr lang="en-US" sz="3600" dirty="0">
                <a:solidFill>
                  <a:schemeClr val="bg2"/>
                </a:solidFill>
              </a:rPr>
              <a:t/>
            </a:r>
            <a:br>
              <a:rPr lang="en-US" sz="3600" dirty="0">
                <a:solidFill>
                  <a:schemeClr val="bg2"/>
                </a:solidFill>
              </a:rPr>
            </a:br>
            <a:r>
              <a:rPr lang="en-US" sz="3600" dirty="0">
                <a:solidFill>
                  <a:schemeClr val="bg2"/>
                </a:solidFill>
              </a:rPr>
              <a:t/>
            </a:r>
            <a:br>
              <a:rPr lang="en-US" sz="3600" dirty="0">
                <a:solidFill>
                  <a:schemeClr val="bg2"/>
                </a:solidFill>
              </a:rPr>
            </a:br>
            <a:endParaRPr lang="en-US" sz="2800" dirty="0">
              <a:solidFill>
                <a:srgbClr val="CC3300"/>
              </a:solidFill>
            </a:endParaRPr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</p:txBody>
      </p:sp>
      <p:sp>
        <p:nvSpPr>
          <p:cNvPr id="152580" name="Text Box 4"/>
          <p:cNvSpPr txBox="1">
            <a:spLocks noChangeArrowheads="1"/>
          </p:cNvSpPr>
          <p:nvPr/>
        </p:nvSpPr>
        <p:spPr bwMode="auto">
          <a:xfrm>
            <a:off x="533400" y="1600200"/>
            <a:ext cx="77724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 sz="3600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52581" name="Text Box 5"/>
          <p:cNvSpPr txBox="1">
            <a:spLocks noChangeArrowheads="1"/>
          </p:cNvSpPr>
          <p:nvPr/>
        </p:nvSpPr>
        <p:spPr bwMode="auto">
          <a:xfrm>
            <a:off x="4953000" y="3276600"/>
            <a:ext cx="3657600" cy="114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</a:t>
            </a:r>
            <a:r>
              <a:rPr lang="en-US" sz="2400" b="1">
                <a:solidFill>
                  <a:srgbClr val="CC3300"/>
                </a:solidFill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52582" name="Text Box 6"/>
          <p:cNvSpPr txBox="1">
            <a:spLocks noChangeArrowheads="1"/>
          </p:cNvSpPr>
          <p:nvPr/>
        </p:nvSpPr>
        <p:spPr bwMode="auto">
          <a:xfrm>
            <a:off x="0" y="3124200"/>
            <a:ext cx="9220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800" dirty="0"/>
          </a:p>
          <a:p>
            <a:pPr lvl="1">
              <a:lnSpc>
                <a:spcPct val="130000"/>
              </a:lnSpc>
              <a:buClr>
                <a:schemeClr val="bg2"/>
              </a:buClr>
              <a:buFont typeface="Arial" charset="0"/>
              <a:buNone/>
            </a:pPr>
            <a:r>
              <a:rPr lang="en-US" sz="2800" dirty="0"/>
              <a:t> </a:t>
            </a:r>
          </a:p>
        </p:txBody>
      </p:sp>
      <p:sp>
        <p:nvSpPr>
          <p:cNvPr id="152583" name="Text Box 7"/>
          <p:cNvSpPr txBox="1">
            <a:spLocks noChangeArrowheads="1"/>
          </p:cNvSpPr>
          <p:nvPr/>
        </p:nvSpPr>
        <p:spPr bwMode="auto">
          <a:xfrm>
            <a:off x="685800" y="1676400"/>
            <a:ext cx="7239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 </a:t>
            </a: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52584" name="Text Box 8"/>
          <p:cNvSpPr txBox="1">
            <a:spLocks noChangeArrowheads="1"/>
          </p:cNvSpPr>
          <p:nvPr/>
        </p:nvSpPr>
        <p:spPr bwMode="auto">
          <a:xfrm>
            <a:off x="381000" y="5257800"/>
            <a:ext cx="8305800" cy="798513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/>
              <a:t>When used inside the &lt;td</a:t>
            </a:r>
            <a:r>
              <a:rPr lang="en-US" b="1" dirty="0" smtClean="0"/>
              <a:t>&gt; it  </a:t>
            </a:r>
            <a:r>
              <a:rPr lang="en-US" b="1" dirty="0"/>
              <a:t>affects that cell</a:t>
            </a:r>
          </a:p>
          <a:p>
            <a:pPr>
              <a:spcBef>
                <a:spcPct val="50000"/>
              </a:spcBef>
            </a:pPr>
            <a:r>
              <a:rPr lang="en-US" b="1" dirty="0"/>
              <a:t>When used inside the &lt;</a:t>
            </a:r>
            <a:r>
              <a:rPr lang="en-US" b="1" dirty="0" err="1" smtClean="0"/>
              <a:t>tr</a:t>
            </a:r>
            <a:r>
              <a:rPr lang="en-US" b="1" dirty="0" smtClean="0"/>
              <a:t>&gt; it affects </a:t>
            </a:r>
            <a:r>
              <a:rPr lang="en-US" b="1" dirty="0"/>
              <a:t>all cells in that row</a:t>
            </a:r>
          </a:p>
        </p:txBody>
      </p:sp>
      <p:sp>
        <p:nvSpPr>
          <p:cNvPr id="152590" name="Rectangle 14"/>
          <p:cNvSpPr>
            <a:spLocks noChangeArrowheads="1"/>
          </p:cNvSpPr>
          <p:nvPr/>
        </p:nvSpPr>
        <p:spPr bwMode="auto">
          <a:xfrm>
            <a:off x="3429000" y="1447800"/>
            <a:ext cx="1981200" cy="16002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200" dirty="0"/>
              <a:t>top</a:t>
            </a:r>
          </a:p>
          <a:p>
            <a:r>
              <a:rPr lang="en-US" sz="3200" dirty="0"/>
              <a:t>middle</a:t>
            </a:r>
          </a:p>
          <a:p>
            <a:r>
              <a:rPr lang="en-US" sz="3200" dirty="0"/>
              <a:t>bottom</a:t>
            </a:r>
          </a:p>
        </p:txBody>
      </p:sp>
      <p:sp>
        <p:nvSpPr>
          <p:cNvPr id="152593" name="Text Box 17"/>
          <p:cNvSpPr txBox="1">
            <a:spLocks noChangeArrowheads="1"/>
          </p:cNvSpPr>
          <p:nvPr/>
        </p:nvSpPr>
        <p:spPr bwMode="auto">
          <a:xfrm>
            <a:off x="2667000" y="3276600"/>
            <a:ext cx="39624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 err="1">
                <a:solidFill>
                  <a:srgbClr val="CC3300"/>
                </a:solidFill>
              </a:rPr>
              <a:t>valign</a:t>
            </a:r>
            <a:r>
              <a:rPr lang="en-US" sz="2400" b="1" dirty="0">
                <a:solidFill>
                  <a:srgbClr val="CC3300"/>
                </a:solidFill>
              </a:rPr>
              <a:t> positions vertically</a:t>
            </a:r>
          </a:p>
          <a:p>
            <a:pPr>
              <a:spcBef>
                <a:spcPct val="50000"/>
              </a:spcBef>
            </a:pPr>
            <a:r>
              <a:rPr lang="en-US" sz="2400" b="1" dirty="0"/>
              <a:t>&lt;td </a:t>
            </a:r>
            <a:r>
              <a:rPr lang="en-US" sz="2400" b="1" dirty="0" err="1"/>
              <a:t>valign</a:t>
            </a:r>
            <a:r>
              <a:rPr lang="en-US" sz="2400" b="1" dirty="0"/>
              <a:t>=“top”&gt;</a:t>
            </a:r>
          </a:p>
          <a:p>
            <a:pPr>
              <a:spcBef>
                <a:spcPct val="50000"/>
              </a:spcBef>
            </a:pPr>
            <a:r>
              <a:rPr lang="en-US" sz="2400" b="1" dirty="0"/>
              <a:t>&lt;</a:t>
            </a:r>
            <a:r>
              <a:rPr lang="en-US" sz="2400" b="1" dirty="0" err="1"/>
              <a:t>tr</a:t>
            </a:r>
            <a:r>
              <a:rPr lang="en-US" sz="2400" b="1" dirty="0"/>
              <a:t> </a:t>
            </a:r>
            <a:r>
              <a:rPr lang="en-US" sz="2400" b="1" dirty="0" err="1"/>
              <a:t>valign</a:t>
            </a:r>
            <a:r>
              <a:rPr lang="en-US" sz="2400" b="1" dirty="0"/>
              <a:t>=“top”&gt;</a:t>
            </a:r>
          </a:p>
        </p:txBody>
      </p:sp>
      <p:sp>
        <p:nvSpPr>
          <p:cNvPr id="152598" name="Line 22"/>
          <p:cNvSpPr>
            <a:spLocks noChangeShapeType="1"/>
          </p:cNvSpPr>
          <p:nvPr/>
        </p:nvSpPr>
        <p:spPr bwMode="auto">
          <a:xfrm flipH="1">
            <a:off x="4876800" y="2240281"/>
            <a:ext cx="762000" cy="45719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2600" name="Text Box 24"/>
          <p:cNvSpPr txBox="1">
            <a:spLocks noChangeArrowheads="1"/>
          </p:cNvSpPr>
          <p:nvPr/>
        </p:nvSpPr>
        <p:spPr bwMode="auto">
          <a:xfrm>
            <a:off x="5638800" y="19812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FF3300"/>
                </a:solidFill>
              </a:rPr>
              <a:t>default</a:t>
            </a:r>
          </a:p>
        </p:txBody>
      </p:sp>
      <p:sp>
        <p:nvSpPr>
          <p:cNvPr id="2" name="Rectangle 1"/>
          <p:cNvSpPr/>
          <p:nvPr/>
        </p:nvSpPr>
        <p:spPr>
          <a:xfrm>
            <a:off x="1752600" y="228600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b="1" dirty="0" smtClean="0">
                <a:latin typeface="+mj-lt"/>
              </a:rPr>
              <a:t>Vertical Alignment</a:t>
            </a:r>
            <a:r>
              <a:rPr lang="en-US" sz="2800" b="1" dirty="0">
                <a:solidFill>
                  <a:schemeClr val="bg2"/>
                </a:solidFill>
                <a:latin typeface="+mj-lt"/>
              </a:rPr>
              <a:t/>
            </a:r>
            <a:br>
              <a:rPr lang="en-US" sz="2800" b="1" dirty="0">
                <a:solidFill>
                  <a:schemeClr val="bg2"/>
                </a:solidFill>
                <a:latin typeface="+mj-lt"/>
              </a:rPr>
            </a:br>
            <a:endParaRPr lang="en-US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9151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/>
          <a:p>
            <a:fld id="{2944211A-5D15-4FBD-95FD-CFBFC1B866A8}" type="slidenum">
              <a:rPr lang="en-US"/>
              <a:pPr/>
              <a:t>21</a:t>
            </a:fld>
            <a:endParaRPr lang="en-US"/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</p:txBody>
      </p:sp>
      <p:sp>
        <p:nvSpPr>
          <p:cNvPr id="158724" name="Text Box 4"/>
          <p:cNvSpPr txBox="1">
            <a:spLocks noChangeArrowheads="1"/>
          </p:cNvSpPr>
          <p:nvPr/>
        </p:nvSpPr>
        <p:spPr bwMode="auto">
          <a:xfrm>
            <a:off x="457200" y="1295400"/>
            <a:ext cx="83058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600" dirty="0"/>
              <a:t>&lt;table  align</a:t>
            </a:r>
            <a:r>
              <a:rPr lang="en-US" sz="3600" dirty="0" smtClean="0"/>
              <a:t>=“center”&gt;</a:t>
            </a:r>
            <a:endParaRPr lang="en-US" sz="3600" dirty="0">
              <a:solidFill>
                <a:srgbClr val="CC3300"/>
              </a:solidFill>
            </a:endParaRPr>
          </a:p>
          <a:p>
            <a:endParaRPr lang="en-US" sz="3600" dirty="0"/>
          </a:p>
          <a:p>
            <a:r>
              <a:rPr lang="en-US" sz="3600" dirty="0"/>
              <a:t>&lt;table </a:t>
            </a:r>
            <a:r>
              <a:rPr lang="en-US" sz="3600" dirty="0" smtClean="0"/>
              <a:t> align=“</a:t>
            </a:r>
            <a:r>
              <a:rPr lang="en-US" sz="3600" dirty="0"/>
              <a:t>left</a:t>
            </a:r>
            <a:r>
              <a:rPr lang="en-US" sz="3600" dirty="0" smtClean="0"/>
              <a:t>”&gt;</a:t>
            </a:r>
          </a:p>
          <a:p>
            <a:endParaRPr lang="en-US" sz="3600" dirty="0">
              <a:solidFill>
                <a:srgbClr val="CC3300"/>
              </a:solidFill>
            </a:endParaRPr>
          </a:p>
          <a:p>
            <a:r>
              <a:rPr lang="en-US" sz="3600" dirty="0"/>
              <a:t>&lt;table </a:t>
            </a:r>
            <a:r>
              <a:rPr lang="en-US" sz="3600" dirty="0" smtClean="0"/>
              <a:t> align=“</a:t>
            </a:r>
            <a:r>
              <a:rPr lang="en-US" sz="3600" dirty="0"/>
              <a:t>right</a:t>
            </a:r>
            <a:r>
              <a:rPr lang="en-US" sz="3600" dirty="0" smtClean="0"/>
              <a:t>”&gt;</a:t>
            </a:r>
            <a:endParaRPr lang="en-US" sz="4000" dirty="0"/>
          </a:p>
        </p:txBody>
      </p:sp>
      <p:sp>
        <p:nvSpPr>
          <p:cNvPr id="158725" name="Text Box 5"/>
          <p:cNvSpPr txBox="1">
            <a:spLocks noChangeArrowheads="1"/>
          </p:cNvSpPr>
          <p:nvPr/>
        </p:nvSpPr>
        <p:spPr bwMode="auto">
          <a:xfrm>
            <a:off x="4953000" y="3276600"/>
            <a:ext cx="3657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</a:t>
            </a:r>
          </a:p>
          <a:p>
            <a:pPr>
              <a:spcBef>
                <a:spcPct val="50000"/>
              </a:spcBef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58726" name="Text Box 6"/>
          <p:cNvSpPr txBox="1">
            <a:spLocks noChangeArrowheads="1"/>
          </p:cNvSpPr>
          <p:nvPr/>
        </p:nvSpPr>
        <p:spPr bwMode="auto">
          <a:xfrm>
            <a:off x="0" y="3065115"/>
            <a:ext cx="9220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800" dirty="0"/>
          </a:p>
          <a:p>
            <a:pPr lvl="1">
              <a:lnSpc>
                <a:spcPct val="130000"/>
              </a:lnSpc>
              <a:buClr>
                <a:schemeClr val="bg2"/>
              </a:buClr>
              <a:buFont typeface="Arial" charset="0"/>
              <a:buNone/>
            </a:pPr>
            <a:r>
              <a:rPr lang="en-US" sz="2800" dirty="0"/>
              <a:t> </a:t>
            </a:r>
          </a:p>
        </p:txBody>
      </p:sp>
      <p:sp>
        <p:nvSpPr>
          <p:cNvPr id="158727" name="Text Box 7"/>
          <p:cNvSpPr txBox="1">
            <a:spLocks noChangeArrowheads="1"/>
          </p:cNvSpPr>
          <p:nvPr/>
        </p:nvSpPr>
        <p:spPr bwMode="auto">
          <a:xfrm>
            <a:off x="596900" y="1558131"/>
            <a:ext cx="7239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 </a:t>
            </a: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752600" y="228600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b="1" dirty="0" smtClean="0">
                <a:latin typeface="+mj-lt"/>
              </a:rPr>
              <a:t>Table Alignment</a:t>
            </a:r>
            <a:r>
              <a:rPr lang="en-US" sz="2800" b="1" dirty="0">
                <a:solidFill>
                  <a:schemeClr val="bg2"/>
                </a:solidFill>
                <a:latin typeface="+mj-lt"/>
              </a:rPr>
              <a:t/>
            </a:r>
            <a:br>
              <a:rPr lang="en-US" sz="2800" b="1" dirty="0">
                <a:solidFill>
                  <a:schemeClr val="bg2"/>
                </a:solidFill>
                <a:latin typeface="+mj-lt"/>
              </a:rPr>
            </a:br>
            <a:endParaRPr lang="en-US" sz="3200" dirty="0">
              <a:latin typeface="+mj-lt"/>
            </a:endParaRPr>
          </a:p>
        </p:txBody>
      </p:sp>
      <p:sp>
        <p:nvSpPr>
          <p:cNvPr id="3" name="Left Arrow Callout 2"/>
          <p:cNvSpPr/>
          <p:nvPr/>
        </p:nvSpPr>
        <p:spPr>
          <a:xfrm>
            <a:off x="5181600" y="2590800"/>
            <a:ext cx="2971800" cy="1212850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3780"/>
            </a:avLst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Sets a float on the table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20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/>
          <a:p>
            <a:fld id="{6E481C63-0D2E-40DE-8B9A-EADBAC525800}" type="slidenum">
              <a:rPr lang="en-US"/>
              <a:pPr/>
              <a:t>22</a:t>
            </a:fld>
            <a:endParaRPr lang="en-US"/>
          </a:p>
        </p:txBody>
      </p:sp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14400"/>
            <a:ext cx="853440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100" b="1" dirty="0" smtClean="0">
                <a:solidFill>
                  <a:schemeClr val="tx1"/>
                </a:solidFill>
              </a:rPr>
              <a:t>Table attribute – </a:t>
            </a:r>
            <a:r>
              <a:rPr lang="en-US" sz="3100" b="1" dirty="0" smtClean="0">
                <a:solidFill>
                  <a:schemeClr val="tx1"/>
                </a:solidFill>
              </a:rPr>
              <a:t>can be replaced </a:t>
            </a:r>
            <a:r>
              <a:rPr lang="en-US" sz="3100" b="1" dirty="0" smtClean="0">
                <a:solidFill>
                  <a:schemeClr val="tx1"/>
                </a:solidFill>
              </a:rPr>
              <a:t>with CSS</a:t>
            </a:r>
            <a:r>
              <a:rPr lang="en-US" b="1" dirty="0">
                <a:solidFill>
                  <a:schemeClr val="tx1"/>
                </a:solidFill>
              </a:rPr>
              <a:t/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</p:txBody>
      </p:sp>
      <p:sp>
        <p:nvSpPr>
          <p:cNvPr id="139268" name="Text Box 4"/>
          <p:cNvSpPr txBox="1">
            <a:spLocks noChangeArrowheads="1"/>
          </p:cNvSpPr>
          <p:nvPr/>
        </p:nvSpPr>
        <p:spPr bwMode="auto">
          <a:xfrm>
            <a:off x="502920" y="1536065"/>
            <a:ext cx="77724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 sz="3600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39269" name="Text Box 5"/>
          <p:cNvSpPr txBox="1">
            <a:spLocks noChangeArrowheads="1"/>
          </p:cNvSpPr>
          <p:nvPr/>
        </p:nvSpPr>
        <p:spPr bwMode="auto">
          <a:xfrm>
            <a:off x="4953000" y="3276600"/>
            <a:ext cx="3657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</a:t>
            </a:r>
          </a:p>
          <a:p>
            <a:pPr>
              <a:spcBef>
                <a:spcPct val="50000"/>
              </a:spcBef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39270" name="Text Box 6"/>
          <p:cNvSpPr txBox="1">
            <a:spLocks noChangeArrowheads="1"/>
          </p:cNvSpPr>
          <p:nvPr/>
        </p:nvSpPr>
        <p:spPr bwMode="auto">
          <a:xfrm>
            <a:off x="0" y="3124200"/>
            <a:ext cx="9220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800"/>
          </a:p>
          <a:p>
            <a:pPr lvl="1">
              <a:lnSpc>
                <a:spcPct val="130000"/>
              </a:lnSpc>
              <a:buClr>
                <a:schemeClr val="bg2"/>
              </a:buClr>
              <a:buFont typeface="Arial" charset="0"/>
              <a:buNone/>
            </a:pPr>
            <a:r>
              <a:rPr lang="en-US" sz="2800"/>
              <a:t> </a:t>
            </a:r>
          </a:p>
        </p:txBody>
      </p:sp>
      <p:sp>
        <p:nvSpPr>
          <p:cNvPr id="139271" name="Text Box 7"/>
          <p:cNvSpPr txBox="1">
            <a:spLocks noChangeArrowheads="1"/>
          </p:cNvSpPr>
          <p:nvPr/>
        </p:nvSpPr>
        <p:spPr bwMode="auto">
          <a:xfrm>
            <a:off x="685800" y="1295271"/>
            <a:ext cx="72390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 typeface="Arial" pitchFamily="34" charset="0"/>
              <a:buChar char="•"/>
            </a:pPr>
            <a:r>
              <a:rPr lang="en-US" sz="2800" dirty="0"/>
              <a:t> </a:t>
            </a:r>
            <a:r>
              <a:rPr lang="en-US" sz="3200" b="1" dirty="0"/>
              <a:t>width</a:t>
            </a:r>
          </a:p>
          <a:p>
            <a:pPr marL="457200" indent="-457200">
              <a:spcBef>
                <a:spcPct val="50000"/>
              </a:spcBef>
              <a:buFont typeface="Arial" pitchFamily="34" charset="0"/>
              <a:buChar char="•"/>
            </a:pPr>
            <a:r>
              <a:rPr lang="en-US" sz="3200" b="1" dirty="0"/>
              <a:t> </a:t>
            </a:r>
            <a:r>
              <a:rPr lang="en-US" sz="3200" b="1" dirty="0" smtClean="0"/>
              <a:t> </a:t>
            </a:r>
            <a:r>
              <a:rPr lang="en-US" sz="3200" b="1" dirty="0"/>
              <a:t>height</a:t>
            </a:r>
          </a:p>
          <a:p>
            <a:pPr marL="457200" indent="-457200">
              <a:spcBef>
                <a:spcPct val="50000"/>
              </a:spcBef>
              <a:buFont typeface="Arial" pitchFamily="34" charset="0"/>
              <a:buChar char="•"/>
            </a:pPr>
            <a:r>
              <a:rPr lang="en-US" sz="3200" b="1" dirty="0"/>
              <a:t>  </a:t>
            </a:r>
            <a:r>
              <a:rPr lang="en-US" sz="3200" b="1" dirty="0" err="1" smtClean="0"/>
              <a:t>valign</a:t>
            </a:r>
            <a:endParaRPr lang="en-US" sz="3200" b="1" dirty="0"/>
          </a:p>
          <a:p>
            <a:pPr marL="457200" indent="-457200">
              <a:spcBef>
                <a:spcPct val="50000"/>
              </a:spcBef>
              <a:buFont typeface="Arial" pitchFamily="34" charset="0"/>
              <a:buChar char="•"/>
            </a:pPr>
            <a:r>
              <a:rPr lang="en-US" sz="3200" b="1" dirty="0"/>
              <a:t>  </a:t>
            </a:r>
            <a:r>
              <a:rPr lang="en-US" sz="3200" b="1" dirty="0" smtClean="0"/>
              <a:t> align</a:t>
            </a:r>
            <a:endParaRPr lang="en-US" sz="3200" b="1" dirty="0"/>
          </a:p>
          <a:p>
            <a:pPr marL="457200" indent="-457200">
              <a:spcBef>
                <a:spcPct val="50000"/>
              </a:spcBef>
              <a:buFont typeface="Arial" pitchFamily="34" charset="0"/>
              <a:buChar char="•"/>
            </a:pPr>
            <a:r>
              <a:rPr lang="en-US" sz="3200" b="1" dirty="0"/>
              <a:t>   </a:t>
            </a:r>
            <a:r>
              <a:rPr lang="en-US" sz="3200" b="1" dirty="0" smtClean="0"/>
              <a:t>border</a:t>
            </a:r>
            <a:endParaRPr lang="en-US" sz="3200" b="1" dirty="0"/>
          </a:p>
          <a:p>
            <a:pPr marL="457200" indent="-457200">
              <a:spcBef>
                <a:spcPct val="50000"/>
              </a:spcBef>
              <a:buFont typeface="Arial" pitchFamily="34" charset="0"/>
              <a:buChar char="•"/>
            </a:pPr>
            <a:r>
              <a:rPr lang="en-US" sz="3200" b="1" dirty="0"/>
              <a:t>   </a:t>
            </a:r>
            <a:r>
              <a:rPr lang="en-US" sz="3200" b="1" dirty="0" err="1" smtClean="0"/>
              <a:t>cellpadding</a:t>
            </a:r>
            <a:endParaRPr lang="en-US" sz="3200" b="1" dirty="0"/>
          </a:p>
          <a:p>
            <a:pPr marL="457200" indent="-457200">
              <a:spcBef>
                <a:spcPct val="50000"/>
              </a:spcBef>
              <a:buFont typeface="Arial" pitchFamily="34" charset="0"/>
              <a:buChar char="•"/>
            </a:pPr>
            <a:r>
              <a:rPr lang="en-US" sz="3200" b="1" dirty="0"/>
              <a:t>   </a:t>
            </a:r>
            <a:r>
              <a:rPr lang="en-US" sz="3200" b="1" dirty="0" err="1" smtClean="0"/>
              <a:t>cellspacing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26287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/>
          <a:p>
            <a:fld id="{6E481C63-0D2E-40DE-8B9A-EADBAC525800}" type="slidenum">
              <a:rPr lang="en-US"/>
              <a:pPr/>
              <a:t>23</a:t>
            </a:fld>
            <a:endParaRPr lang="en-US"/>
          </a:p>
        </p:txBody>
      </p:sp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77520" y="762000"/>
            <a:ext cx="8534400" cy="1371600"/>
          </a:xfrm>
        </p:spPr>
        <p:txBody>
          <a:bodyPr>
            <a:noAutofit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Table </a:t>
            </a:r>
            <a:r>
              <a:rPr lang="en-US" b="1" dirty="0" smtClean="0">
                <a:solidFill>
                  <a:schemeClr val="tx1"/>
                </a:solidFill>
              </a:rPr>
              <a:t>attributes </a:t>
            </a:r>
            <a:r>
              <a:rPr lang="en-US" b="1" dirty="0" smtClean="0">
                <a:solidFill>
                  <a:schemeClr val="tx1"/>
                </a:solidFill>
              </a:rPr>
              <a:t>– </a:t>
            </a:r>
            <a:r>
              <a:rPr lang="en-US" b="1" dirty="0" smtClean="0">
                <a:solidFill>
                  <a:schemeClr val="tx1"/>
                </a:solidFill>
              </a:rPr>
              <a:t>can’t be replace</a:t>
            </a:r>
            <a:r>
              <a:rPr lang="en-US" sz="28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28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8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sz="28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8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28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</p:txBody>
      </p:sp>
      <p:sp>
        <p:nvSpPr>
          <p:cNvPr id="139268" name="Text Box 4"/>
          <p:cNvSpPr txBox="1">
            <a:spLocks noChangeArrowheads="1"/>
          </p:cNvSpPr>
          <p:nvPr/>
        </p:nvSpPr>
        <p:spPr bwMode="auto">
          <a:xfrm>
            <a:off x="502920" y="1536065"/>
            <a:ext cx="77724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 sz="3600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39269" name="Text Box 5"/>
          <p:cNvSpPr txBox="1">
            <a:spLocks noChangeArrowheads="1"/>
          </p:cNvSpPr>
          <p:nvPr/>
        </p:nvSpPr>
        <p:spPr bwMode="auto">
          <a:xfrm>
            <a:off x="4953000" y="3276600"/>
            <a:ext cx="3657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</a:t>
            </a:r>
          </a:p>
          <a:p>
            <a:pPr>
              <a:spcBef>
                <a:spcPct val="50000"/>
              </a:spcBef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39270" name="Text Box 6"/>
          <p:cNvSpPr txBox="1">
            <a:spLocks noChangeArrowheads="1"/>
          </p:cNvSpPr>
          <p:nvPr/>
        </p:nvSpPr>
        <p:spPr bwMode="auto">
          <a:xfrm>
            <a:off x="0" y="3124200"/>
            <a:ext cx="9220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800"/>
          </a:p>
          <a:p>
            <a:pPr lvl="1">
              <a:lnSpc>
                <a:spcPct val="130000"/>
              </a:lnSpc>
              <a:buClr>
                <a:schemeClr val="bg2"/>
              </a:buClr>
              <a:buFont typeface="Arial" charset="0"/>
              <a:buNone/>
            </a:pPr>
            <a:r>
              <a:rPr lang="en-US" sz="2800"/>
              <a:t> </a:t>
            </a:r>
          </a:p>
        </p:txBody>
      </p:sp>
      <p:sp>
        <p:nvSpPr>
          <p:cNvPr id="139271" name="Text Box 7"/>
          <p:cNvSpPr txBox="1">
            <a:spLocks noChangeArrowheads="1"/>
          </p:cNvSpPr>
          <p:nvPr/>
        </p:nvSpPr>
        <p:spPr bwMode="auto">
          <a:xfrm>
            <a:off x="648195" y="1800761"/>
            <a:ext cx="7239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 typeface="Arial" pitchFamily="34" charset="0"/>
              <a:buChar char="•"/>
            </a:pPr>
            <a:r>
              <a:rPr lang="en-US" sz="2800" dirty="0"/>
              <a:t> </a:t>
            </a:r>
            <a:r>
              <a:rPr lang="en-US" sz="3200" b="1" dirty="0" err="1" smtClean="0"/>
              <a:t>colspan</a:t>
            </a:r>
            <a:endParaRPr lang="en-US" sz="3200" b="1" dirty="0" smtClean="0"/>
          </a:p>
          <a:p>
            <a:pPr marL="457200" indent="-457200">
              <a:spcBef>
                <a:spcPct val="50000"/>
              </a:spcBef>
              <a:buFont typeface="Arial" pitchFamily="34" charset="0"/>
              <a:buChar char="•"/>
            </a:pPr>
            <a:r>
              <a:rPr lang="en-US" sz="3200" b="1" dirty="0" err="1" smtClean="0"/>
              <a:t>rowspan</a:t>
            </a:r>
            <a:endParaRPr lang="en-US" sz="2000" b="1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1386" t="2703" r="173" b="47718"/>
          <a:stretch/>
        </p:blipFill>
        <p:spPr bwMode="auto">
          <a:xfrm>
            <a:off x="603982" y="3276600"/>
            <a:ext cx="8135106" cy="2895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43983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D14A68-ADE5-4778-A1A2-E65891ACF922}" type="slidenum">
              <a:rPr lang="en-US"/>
              <a:pPr/>
              <a:t>24</a:t>
            </a:fld>
            <a:endParaRPr lang="en-US"/>
          </a:p>
        </p:txBody>
      </p:sp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22960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CSS specific </a:t>
            </a:r>
            <a:r>
              <a:rPr lang="en-US" sz="3600" b="1" dirty="0" smtClean="0">
                <a:solidFill>
                  <a:schemeClr val="tx1"/>
                </a:solidFill>
              </a:rPr>
              <a:t>table properties</a:t>
            </a:r>
            <a:r>
              <a:rPr lang="en-US" sz="3600" dirty="0">
                <a:solidFill>
                  <a:schemeClr val="bg2"/>
                </a:solidFill>
              </a:rPr>
              <a:t/>
            </a:r>
            <a:br>
              <a:rPr lang="en-US" sz="3600" dirty="0">
                <a:solidFill>
                  <a:schemeClr val="bg2"/>
                </a:solidFill>
              </a:rPr>
            </a:br>
            <a:r>
              <a:rPr lang="en-US" sz="3600" dirty="0">
                <a:solidFill>
                  <a:schemeClr val="bg2"/>
                </a:solidFill>
              </a:rPr>
              <a:t/>
            </a:r>
            <a:br>
              <a:rPr lang="en-US" sz="3600" dirty="0">
                <a:solidFill>
                  <a:schemeClr val="bg2"/>
                </a:solidFill>
              </a:rPr>
            </a:br>
            <a:endParaRPr lang="en-US" sz="2800" dirty="0">
              <a:solidFill>
                <a:srgbClr val="CC3300"/>
              </a:solidFill>
            </a:endParaRP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2800" dirty="0"/>
          </a:p>
          <a:p>
            <a:pPr>
              <a:buFont typeface="Wingdings" pitchFamily="2" charset="2"/>
              <a:buNone/>
            </a:pPr>
            <a:endParaRPr lang="en-US" sz="2800" dirty="0"/>
          </a:p>
          <a:p>
            <a:pPr>
              <a:buFont typeface="Wingdings" pitchFamily="2" charset="2"/>
              <a:buNone/>
            </a:pPr>
            <a:endParaRPr lang="en-US" sz="2800" dirty="0"/>
          </a:p>
        </p:txBody>
      </p:sp>
      <p:sp>
        <p:nvSpPr>
          <p:cNvPr id="136196" name="Text Box 4"/>
          <p:cNvSpPr txBox="1">
            <a:spLocks noChangeArrowheads="1"/>
          </p:cNvSpPr>
          <p:nvPr/>
        </p:nvSpPr>
        <p:spPr bwMode="auto">
          <a:xfrm>
            <a:off x="533400" y="1600200"/>
            <a:ext cx="77724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 sz="3600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36197" name="Text Box 5"/>
          <p:cNvSpPr txBox="1">
            <a:spLocks noChangeArrowheads="1"/>
          </p:cNvSpPr>
          <p:nvPr/>
        </p:nvSpPr>
        <p:spPr bwMode="auto">
          <a:xfrm>
            <a:off x="4953000" y="3276600"/>
            <a:ext cx="3657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</a:t>
            </a:r>
          </a:p>
          <a:p>
            <a:pPr>
              <a:spcBef>
                <a:spcPct val="50000"/>
              </a:spcBef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36198" name="Text Box 6"/>
          <p:cNvSpPr txBox="1">
            <a:spLocks noChangeArrowheads="1"/>
          </p:cNvSpPr>
          <p:nvPr/>
        </p:nvSpPr>
        <p:spPr bwMode="auto">
          <a:xfrm>
            <a:off x="0" y="3124200"/>
            <a:ext cx="9220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800"/>
          </a:p>
          <a:p>
            <a:pPr lvl="1">
              <a:lnSpc>
                <a:spcPct val="130000"/>
              </a:lnSpc>
              <a:buClr>
                <a:schemeClr val="bg2"/>
              </a:buClr>
              <a:buFont typeface="Arial" charset="0"/>
              <a:buNone/>
            </a:pPr>
            <a:r>
              <a:rPr lang="en-US" sz="2800"/>
              <a:t> </a:t>
            </a:r>
          </a:p>
        </p:txBody>
      </p:sp>
      <p:sp>
        <p:nvSpPr>
          <p:cNvPr id="136199" name="Text Box 7"/>
          <p:cNvSpPr txBox="1">
            <a:spLocks noChangeArrowheads="1"/>
          </p:cNvSpPr>
          <p:nvPr/>
        </p:nvSpPr>
        <p:spPr bwMode="auto">
          <a:xfrm>
            <a:off x="685800" y="1676400"/>
            <a:ext cx="7239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 </a:t>
            </a: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57200" y="1331416"/>
            <a:ext cx="67818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border-collapse:  collapse;</a:t>
            </a:r>
          </a:p>
          <a:p>
            <a:endParaRPr lang="en-US" sz="3200" b="1" dirty="0" smtClean="0"/>
          </a:p>
          <a:p>
            <a:endParaRPr lang="en-US" sz="3200" b="1" dirty="0" smtClean="0"/>
          </a:p>
          <a:p>
            <a:r>
              <a:rPr lang="en-US" sz="3200" b="1" dirty="0" smtClean="0"/>
              <a:t>border-collapse: separate;</a:t>
            </a:r>
          </a:p>
          <a:p>
            <a:endParaRPr lang="en-US" sz="3200" b="1" dirty="0" smtClean="0"/>
          </a:p>
          <a:p>
            <a:endParaRPr lang="en-US" sz="3200" b="1" dirty="0" smtClean="0"/>
          </a:p>
          <a:p>
            <a:r>
              <a:rPr lang="en-US" sz="3200" b="1" dirty="0" smtClean="0"/>
              <a:t>border-spacing:  pixel value; </a:t>
            </a:r>
          </a:p>
          <a:p>
            <a:r>
              <a:rPr lang="en-US" sz="2400" b="1" dirty="0" smtClean="0"/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724400" y="19050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Sets </a:t>
            </a:r>
            <a:r>
              <a:rPr lang="en-US" b="1" dirty="0" err="1" smtClean="0">
                <a:solidFill>
                  <a:srgbClr val="FF0000"/>
                </a:solidFill>
              </a:rPr>
              <a:t>cellspacing</a:t>
            </a:r>
            <a:r>
              <a:rPr lang="en-US" b="1" dirty="0" smtClean="0">
                <a:solidFill>
                  <a:srgbClr val="FF0000"/>
                </a:solidFill>
              </a:rPr>
              <a:t> to 0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867400" y="57912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00600" y="33528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Sets </a:t>
            </a:r>
            <a:r>
              <a:rPr lang="en-US" b="1" dirty="0" err="1" smtClean="0">
                <a:solidFill>
                  <a:srgbClr val="FF0000"/>
                </a:solidFill>
              </a:rPr>
              <a:t>cellspacing</a:t>
            </a:r>
            <a:r>
              <a:rPr lang="en-US" b="1" dirty="0" smtClean="0">
                <a:solidFill>
                  <a:srgbClr val="FF0000"/>
                </a:solidFill>
              </a:rPr>
              <a:t> to default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 bwMode="auto">
          <a:xfrm>
            <a:off x="3581400" y="2057400"/>
            <a:ext cx="1066800" cy="1588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>
            <a:off x="3657600" y="3581400"/>
            <a:ext cx="1066800" cy="1588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3505200" y="4953000"/>
            <a:ext cx="487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Sets </a:t>
            </a:r>
            <a:r>
              <a:rPr lang="en-US" b="1" dirty="0" err="1" smtClean="0">
                <a:solidFill>
                  <a:srgbClr val="FF0000"/>
                </a:solidFill>
              </a:rPr>
              <a:t>cellspacing</a:t>
            </a:r>
            <a:r>
              <a:rPr lang="en-US" b="1" dirty="0" smtClean="0">
                <a:solidFill>
                  <a:srgbClr val="FF0000"/>
                </a:solidFill>
              </a:rPr>
              <a:t> to a value, 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   - if border-collapse is set to “separate”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 bwMode="auto">
          <a:xfrm>
            <a:off x="2286000" y="5181600"/>
            <a:ext cx="1066800" cy="1588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780812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D14A68-ADE5-4778-A1A2-E65891ACF922}" type="slidenum">
              <a:rPr lang="en-US"/>
              <a:pPr/>
              <a:t>25</a:t>
            </a:fld>
            <a:endParaRPr lang="en-US"/>
          </a:p>
        </p:txBody>
      </p:sp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0"/>
            <a:ext cx="822960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>
                <a:solidFill>
                  <a:schemeClr val="tx1"/>
                </a:solidFill>
              </a:rPr>
              <a:t>CSS specific table properties</a:t>
            </a:r>
            <a:r>
              <a:rPr lang="en-US" sz="3600" dirty="0">
                <a:solidFill>
                  <a:schemeClr val="bg2"/>
                </a:solidFill>
              </a:rPr>
              <a:t/>
            </a:r>
            <a:br>
              <a:rPr lang="en-US" sz="3600" dirty="0">
                <a:solidFill>
                  <a:schemeClr val="bg2"/>
                </a:solidFill>
              </a:rPr>
            </a:br>
            <a:r>
              <a:rPr lang="en-US" sz="3600" dirty="0">
                <a:solidFill>
                  <a:schemeClr val="bg2"/>
                </a:solidFill>
              </a:rPr>
              <a:t> </a:t>
            </a:r>
            <a:br>
              <a:rPr lang="en-US" sz="3600" dirty="0">
                <a:solidFill>
                  <a:schemeClr val="bg2"/>
                </a:solidFill>
              </a:rPr>
            </a:br>
            <a:r>
              <a:rPr lang="en-US" sz="3600" dirty="0">
                <a:solidFill>
                  <a:schemeClr val="bg2"/>
                </a:solidFill>
              </a:rPr>
              <a:t/>
            </a:r>
            <a:br>
              <a:rPr lang="en-US" sz="3600" dirty="0">
                <a:solidFill>
                  <a:schemeClr val="bg2"/>
                </a:solidFill>
              </a:rPr>
            </a:br>
            <a:endParaRPr lang="en-US" sz="2800" dirty="0">
              <a:solidFill>
                <a:srgbClr val="CC3300"/>
              </a:solidFill>
            </a:endParaRP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2800" dirty="0"/>
          </a:p>
          <a:p>
            <a:pPr>
              <a:buFont typeface="Wingdings" pitchFamily="2" charset="2"/>
              <a:buNone/>
            </a:pPr>
            <a:endParaRPr lang="en-US" sz="2800" dirty="0"/>
          </a:p>
          <a:p>
            <a:pPr>
              <a:buFont typeface="Wingdings" pitchFamily="2" charset="2"/>
              <a:buNone/>
            </a:pPr>
            <a:endParaRPr lang="en-US" sz="2800" dirty="0"/>
          </a:p>
        </p:txBody>
      </p:sp>
      <p:sp>
        <p:nvSpPr>
          <p:cNvPr id="136196" name="Text Box 4"/>
          <p:cNvSpPr txBox="1">
            <a:spLocks noChangeArrowheads="1"/>
          </p:cNvSpPr>
          <p:nvPr/>
        </p:nvSpPr>
        <p:spPr bwMode="auto">
          <a:xfrm>
            <a:off x="533400" y="1600200"/>
            <a:ext cx="77724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 sz="3600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36197" name="Text Box 5"/>
          <p:cNvSpPr txBox="1">
            <a:spLocks noChangeArrowheads="1"/>
          </p:cNvSpPr>
          <p:nvPr/>
        </p:nvSpPr>
        <p:spPr bwMode="auto">
          <a:xfrm>
            <a:off x="4953000" y="3276600"/>
            <a:ext cx="3657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</a:t>
            </a:r>
          </a:p>
          <a:p>
            <a:pPr>
              <a:spcBef>
                <a:spcPct val="50000"/>
              </a:spcBef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36198" name="Text Box 6"/>
          <p:cNvSpPr txBox="1">
            <a:spLocks noChangeArrowheads="1"/>
          </p:cNvSpPr>
          <p:nvPr/>
        </p:nvSpPr>
        <p:spPr bwMode="auto">
          <a:xfrm>
            <a:off x="0" y="3124200"/>
            <a:ext cx="9220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800"/>
          </a:p>
          <a:p>
            <a:pPr lvl="1">
              <a:lnSpc>
                <a:spcPct val="130000"/>
              </a:lnSpc>
              <a:buClr>
                <a:schemeClr val="bg2"/>
              </a:buClr>
              <a:buFont typeface="Arial" charset="0"/>
              <a:buNone/>
            </a:pPr>
            <a:r>
              <a:rPr lang="en-US" sz="2800"/>
              <a:t> </a:t>
            </a:r>
          </a:p>
        </p:txBody>
      </p:sp>
      <p:sp>
        <p:nvSpPr>
          <p:cNvPr id="136199" name="Text Box 7"/>
          <p:cNvSpPr txBox="1">
            <a:spLocks noChangeArrowheads="1"/>
          </p:cNvSpPr>
          <p:nvPr/>
        </p:nvSpPr>
        <p:spPr bwMode="auto">
          <a:xfrm>
            <a:off x="685800" y="1676400"/>
            <a:ext cx="7239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 </a:t>
            </a: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57200" y="1331416"/>
            <a:ext cx="67818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caption-side:  top;</a:t>
            </a:r>
          </a:p>
          <a:p>
            <a:endParaRPr lang="en-US" sz="3200" b="1" dirty="0" smtClean="0"/>
          </a:p>
          <a:p>
            <a:endParaRPr lang="en-US" sz="3200" b="1" dirty="0" smtClean="0"/>
          </a:p>
          <a:p>
            <a:r>
              <a:rPr lang="en-US" sz="3200" b="1" dirty="0"/>
              <a:t>caption-side:  </a:t>
            </a:r>
            <a:r>
              <a:rPr lang="en-US" sz="3200" b="1" dirty="0" smtClean="0"/>
              <a:t>bottom;</a:t>
            </a:r>
            <a:endParaRPr lang="en-US" sz="3200" b="1" dirty="0"/>
          </a:p>
          <a:p>
            <a:endParaRPr lang="en-US" sz="3200" b="1" dirty="0" smtClean="0"/>
          </a:p>
          <a:p>
            <a:endParaRPr lang="en-US" sz="3200" b="1" dirty="0" smtClean="0"/>
          </a:p>
          <a:p>
            <a:endParaRPr lang="en-US" sz="3200" b="1" dirty="0" smtClean="0"/>
          </a:p>
          <a:p>
            <a:r>
              <a:rPr lang="en-US" sz="2400" b="1" dirty="0" smtClean="0"/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724400" y="19050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default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867400" y="57912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 bwMode="auto">
          <a:xfrm>
            <a:off x="3581400" y="2057400"/>
            <a:ext cx="1066800" cy="1588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61331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D14A68-ADE5-4778-A1A2-E65891ACF922}" type="slidenum">
              <a:rPr lang="en-US"/>
              <a:pPr/>
              <a:t>26</a:t>
            </a:fld>
            <a:endParaRPr lang="en-US"/>
          </a:p>
        </p:txBody>
      </p:sp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0"/>
            <a:ext cx="822960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>
                <a:solidFill>
                  <a:schemeClr val="tx1"/>
                </a:solidFill>
              </a:rPr>
              <a:t>CSS specific table properties</a:t>
            </a:r>
            <a:r>
              <a:rPr lang="en-US" sz="3600" dirty="0">
                <a:solidFill>
                  <a:schemeClr val="bg2"/>
                </a:solidFill>
              </a:rPr>
              <a:t/>
            </a:r>
            <a:br>
              <a:rPr lang="en-US" sz="3600" dirty="0">
                <a:solidFill>
                  <a:schemeClr val="bg2"/>
                </a:solidFill>
              </a:rPr>
            </a:br>
            <a:r>
              <a:rPr lang="en-US" sz="3600" dirty="0">
                <a:solidFill>
                  <a:schemeClr val="bg2"/>
                </a:solidFill>
              </a:rPr>
              <a:t> </a:t>
            </a:r>
            <a:br>
              <a:rPr lang="en-US" sz="3600" dirty="0">
                <a:solidFill>
                  <a:schemeClr val="bg2"/>
                </a:solidFill>
              </a:rPr>
            </a:br>
            <a:r>
              <a:rPr lang="en-US" sz="3600" dirty="0">
                <a:solidFill>
                  <a:schemeClr val="bg2"/>
                </a:solidFill>
              </a:rPr>
              <a:t/>
            </a:r>
            <a:br>
              <a:rPr lang="en-US" sz="3600" dirty="0">
                <a:solidFill>
                  <a:schemeClr val="bg2"/>
                </a:solidFill>
              </a:rPr>
            </a:br>
            <a:endParaRPr lang="en-US" sz="2800" dirty="0">
              <a:solidFill>
                <a:srgbClr val="CC3300"/>
              </a:solidFill>
            </a:endParaRP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2800" dirty="0"/>
          </a:p>
          <a:p>
            <a:pPr>
              <a:buFont typeface="Wingdings" pitchFamily="2" charset="2"/>
              <a:buNone/>
            </a:pPr>
            <a:endParaRPr lang="en-US" sz="2800" dirty="0"/>
          </a:p>
          <a:p>
            <a:pPr>
              <a:buFont typeface="Wingdings" pitchFamily="2" charset="2"/>
              <a:buNone/>
            </a:pPr>
            <a:endParaRPr lang="en-US" sz="2800" dirty="0"/>
          </a:p>
        </p:txBody>
      </p:sp>
      <p:sp>
        <p:nvSpPr>
          <p:cNvPr id="136196" name="Text Box 4"/>
          <p:cNvSpPr txBox="1">
            <a:spLocks noChangeArrowheads="1"/>
          </p:cNvSpPr>
          <p:nvPr/>
        </p:nvSpPr>
        <p:spPr bwMode="auto">
          <a:xfrm>
            <a:off x="533400" y="1600200"/>
            <a:ext cx="77724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 sz="3600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36197" name="Text Box 5"/>
          <p:cNvSpPr txBox="1">
            <a:spLocks noChangeArrowheads="1"/>
          </p:cNvSpPr>
          <p:nvPr/>
        </p:nvSpPr>
        <p:spPr bwMode="auto">
          <a:xfrm>
            <a:off x="4953000" y="3276600"/>
            <a:ext cx="3657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</a:t>
            </a:r>
          </a:p>
          <a:p>
            <a:pPr>
              <a:spcBef>
                <a:spcPct val="50000"/>
              </a:spcBef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36198" name="Text Box 6"/>
          <p:cNvSpPr txBox="1">
            <a:spLocks noChangeArrowheads="1"/>
          </p:cNvSpPr>
          <p:nvPr/>
        </p:nvSpPr>
        <p:spPr bwMode="auto">
          <a:xfrm>
            <a:off x="0" y="3124200"/>
            <a:ext cx="9220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800"/>
          </a:p>
          <a:p>
            <a:pPr lvl="1">
              <a:lnSpc>
                <a:spcPct val="130000"/>
              </a:lnSpc>
              <a:buClr>
                <a:schemeClr val="bg2"/>
              </a:buClr>
              <a:buFont typeface="Arial" charset="0"/>
              <a:buNone/>
            </a:pPr>
            <a:r>
              <a:rPr lang="en-US" sz="2800"/>
              <a:t> </a:t>
            </a:r>
          </a:p>
        </p:txBody>
      </p:sp>
      <p:sp>
        <p:nvSpPr>
          <p:cNvPr id="136199" name="Text Box 7"/>
          <p:cNvSpPr txBox="1">
            <a:spLocks noChangeArrowheads="1"/>
          </p:cNvSpPr>
          <p:nvPr/>
        </p:nvSpPr>
        <p:spPr bwMode="auto">
          <a:xfrm>
            <a:off x="685800" y="1676400"/>
            <a:ext cx="7239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 </a:t>
            </a: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04800" y="1143000"/>
            <a:ext cx="6781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empty-cells:  show;</a:t>
            </a:r>
            <a:endParaRPr lang="en-US" sz="3200" b="1" dirty="0" smtClean="0"/>
          </a:p>
          <a:p>
            <a:endParaRPr lang="en-US" sz="3200" b="1" dirty="0" smtClean="0"/>
          </a:p>
          <a:p>
            <a:r>
              <a:rPr lang="en-US" sz="3200" b="1" dirty="0"/>
              <a:t>e</a:t>
            </a:r>
            <a:r>
              <a:rPr lang="en-US" sz="3200" b="1" dirty="0" smtClean="0"/>
              <a:t>mpty-cells:  hide;</a:t>
            </a:r>
            <a:endParaRPr lang="en-US" sz="3200" b="1" dirty="0"/>
          </a:p>
          <a:p>
            <a:endParaRPr lang="en-US" sz="3200" b="1" dirty="0" smtClean="0"/>
          </a:p>
          <a:p>
            <a:endParaRPr lang="en-US" sz="3200" b="1" dirty="0" smtClean="0"/>
          </a:p>
          <a:p>
            <a:endParaRPr lang="en-US" sz="3200" b="1" dirty="0" smtClean="0"/>
          </a:p>
          <a:p>
            <a:r>
              <a:rPr lang="en-US" sz="2400" b="1" dirty="0" smtClean="0"/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724400" y="19050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default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867400" y="57912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 bwMode="auto">
          <a:xfrm>
            <a:off x="3581400" y="2057400"/>
            <a:ext cx="1066800" cy="1588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4" r="11986"/>
          <a:stretch/>
        </p:blipFill>
        <p:spPr>
          <a:xfrm>
            <a:off x="1009650" y="2910959"/>
            <a:ext cx="7200900" cy="356604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8580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D14A68-ADE5-4778-A1A2-E65891ACF922}" type="slidenum">
              <a:rPr lang="en-US"/>
              <a:pPr/>
              <a:t>27</a:t>
            </a:fld>
            <a:endParaRPr lang="en-US"/>
          </a:p>
        </p:txBody>
      </p:sp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0"/>
            <a:ext cx="822960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Using CSS for table styles</a:t>
            </a:r>
            <a:r>
              <a:rPr lang="en-US" sz="4000" b="1" dirty="0">
                <a:solidFill>
                  <a:schemeClr val="tx1"/>
                </a:solidFill>
              </a:rPr>
              <a:t/>
            </a:r>
            <a:br>
              <a:rPr lang="en-US" sz="4000" b="1" dirty="0">
                <a:solidFill>
                  <a:schemeClr val="tx1"/>
                </a:solidFill>
              </a:rPr>
            </a:br>
            <a:r>
              <a:rPr lang="en-US" sz="3600" dirty="0">
                <a:solidFill>
                  <a:schemeClr val="bg2"/>
                </a:solidFill>
              </a:rPr>
              <a:t> </a:t>
            </a:r>
            <a:br>
              <a:rPr lang="en-US" sz="3600" dirty="0">
                <a:solidFill>
                  <a:schemeClr val="bg2"/>
                </a:solidFill>
              </a:rPr>
            </a:br>
            <a:r>
              <a:rPr lang="en-US" sz="3600" dirty="0">
                <a:solidFill>
                  <a:schemeClr val="bg2"/>
                </a:solidFill>
              </a:rPr>
              <a:t/>
            </a:r>
            <a:br>
              <a:rPr lang="en-US" sz="3600" dirty="0">
                <a:solidFill>
                  <a:schemeClr val="bg2"/>
                </a:solidFill>
              </a:rPr>
            </a:br>
            <a:endParaRPr lang="en-US" sz="2800" dirty="0">
              <a:solidFill>
                <a:srgbClr val="CC3300"/>
              </a:solidFill>
            </a:endParaRP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2800" dirty="0"/>
          </a:p>
          <a:p>
            <a:pPr>
              <a:buFont typeface="Wingdings" pitchFamily="2" charset="2"/>
              <a:buNone/>
            </a:pPr>
            <a:endParaRPr lang="en-US" sz="2800" dirty="0"/>
          </a:p>
          <a:p>
            <a:pPr>
              <a:buFont typeface="Wingdings" pitchFamily="2" charset="2"/>
              <a:buNone/>
            </a:pPr>
            <a:endParaRPr lang="en-US" sz="2800" dirty="0"/>
          </a:p>
        </p:txBody>
      </p:sp>
      <p:sp>
        <p:nvSpPr>
          <p:cNvPr id="136196" name="Text Box 4"/>
          <p:cNvSpPr txBox="1">
            <a:spLocks noChangeArrowheads="1"/>
          </p:cNvSpPr>
          <p:nvPr/>
        </p:nvSpPr>
        <p:spPr bwMode="auto">
          <a:xfrm>
            <a:off x="533400" y="1600200"/>
            <a:ext cx="77724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 sz="3600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36197" name="Text Box 5"/>
          <p:cNvSpPr txBox="1">
            <a:spLocks noChangeArrowheads="1"/>
          </p:cNvSpPr>
          <p:nvPr/>
        </p:nvSpPr>
        <p:spPr bwMode="auto">
          <a:xfrm>
            <a:off x="4953000" y="3276600"/>
            <a:ext cx="3657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</a:t>
            </a:r>
          </a:p>
          <a:p>
            <a:pPr>
              <a:spcBef>
                <a:spcPct val="50000"/>
              </a:spcBef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36198" name="Text Box 6"/>
          <p:cNvSpPr txBox="1">
            <a:spLocks noChangeArrowheads="1"/>
          </p:cNvSpPr>
          <p:nvPr/>
        </p:nvSpPr>
        <p:spPr bwMode="auto">
          <a:xfrm>
            <a:off x="0" y="3124200"/>
            <a:ext cx="9220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800"/>
          </a:p>
          <a:p>
            <a:pPr lvl="1">
              <a:lnSpc>
                <a:spcPct val="130000"/>
              </a:lnSpc>
              <a:buClr>
                <a:schemeClr val="bg2"/>
              </a:buClr>
              <a:buFont typeface="Arial" charset="0"/>
              <a:buNone/>
            </a:pPr>
            <a:r>
              <a:rPr lang="en-US" sz="2800"/>
              <a:t> </a:t>
            </a:r>
          </a:p>
        </p:txBody>
      </p:sp>
      <p:sp>
        <p:nvSpPr>
          <p:cNvPr id="136199" name="Text Box 7"/>
          <p:cNvSpPr txBox="1">
            <a:spLocks noChangeArrowheads="1"/>
          </p:cNvSpPr>
          <p:nvPr/>
        </p:nvSpPr>
        <p:spPr bwMode="auto">
          <a:xfrm>
            <a:off x="685800" y="1676400"/>
            <a:ext cx="7239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 </a:t>
            </a: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57200" y="1331416"/>
            <a:ext cx="6781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b="1" dirty="0" smtClean="0"/>
          </a:p>
          <a:p>
            <a:endParaRPr lang="en-US" sz="3200" b="1" dirty="0" smtClean="0"/>
          </a:p>
          <a:p>
            <a:r>
              <a:rPr lang="en-US" sz="2400" b="1" dirty="0" smtClean="0"/>
              <a:t>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867400" y="57912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012" y="938212"/>
            <a:ext cx="6979736" cy="5222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73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11" name="Text Box 11"/>
          <p:cNvSpPr txBox="1">
            <a:spLocks noChangeArrowheads="1"/>
          </p:cNvSpPr>
          <p:nvPr/>
        </p:nvSpPr>
        <p:spPr bwMode="auto">
          <a:xfrm>
            <a:off x="228600" y="1066800"/>
            <a:ext cx="4724400" cy="563231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>
                <a:solidFill>
                  <a:srgbClr val="FF0000"/>
                </a:solidFill>
              </a:rPr>
              <a:t>&lt;style&gt;</a:t>
            </a:r>
          </a:p>
          <a:p>
            <a:pPr>
              <a:spcBef>
                <a:spcPct val="50000"/>
              </a:spcBef>
            </a:pPr>
            <a:r>
              <a:rPr lang="en-US" sz="2400" dirty="0">
                <a:solidFill>
                  <a:srgbClr val="FF0000"/>
                </a:solidFill>
              </a:rPr>
              <a:t>t</a:t>
            </a:r>
            <a:r>
              <a:rPr lang="en-US" sz="2400" dirty="0" smtClean="0">
                <a:solidFill>
                  <a:srgbClr val="FF0000"/>
                </a:solidFill>
              </a:rPr>
              <a:t>d, </a:t>
            </a:r>
            <a:r>
              <a:rPr lang="en-US" sz="2400" dirty="0" err="1" smtClean="0">
                <a:solidFill>
                  <a:srgbClr val="FF0000"/>
                </a:solidFill>
              </a:rPr>
              <a:t>th</a:t>
            </a:r>
            <a:r>
              <a:rPr lang="en-US" sz="2400" dirty="0" smtClean="0">
                <a:solidFill>
                  <a:srgbClr val="FF0000"/>
                </a:solidFill>
              </a:rPr>
              <a:t> {border: 1px solid #000000}</a:t>
            </a:r>
          </a:p>
          <a:p>
            <a:pPr>
              <a:spcBef>
                <a:spcPct val="50000"/>
              </a:spcBef>
            </a:pPr>
            <a:r>
              <a:rPr lang="en-US" sz="2400" dirty="0" smtClean="0">
                <a:solidFill>
                  <a:srgbClr val="FF0000"/>
                </a:solidFill>
              </a:rPr>
              <a:t>&lt;/style&gt;</a:t>
            </a:r>
            <a:endParaRPr lang="en-US" sz="2400" dirty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400" dirty="0" smtClean="0"/>
              <a:t>&lt;table&gt;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     </a:t>
            </a:r>
            <a:r>
              <a:rPr lang="en-US" sz="2400" dirty="0"/>
              <a:t>&lt;</a:t>
            </a:r>
            <a:r>
              <a:rPr lang="en-US" sz="2400" dirty="0" err="1"/>
              <a:t>tr</a:t>
            </a:r>
            <a:r>
              <a:rPr lang="en-US" sz="2400" dirty="0"/>
              <a:t>&gt;</a:t>
            </a:r>
            <a:br>
              <a:rPr lang="en-US" sz="2400" dirty="0"/>
            </a:br>
            <a:r>
              <a:rPr lang="en-US" sz="2400" dirty="0"/>
              <a:t>          &lt;td&gt;</a:t>
            </a:r>
            <a:r>
              <a:rPr lang="en-US" sz="2400" dirty="0">
                <a:solidFill>
                  <a:srgbClr val="0000FF"/>
                </a:solidFill>
              </a:rPr>
              <a:t>First Cell</a:t>
            </a:r>
            <a:r>
              <a:rPr lang="en-US" sz="2400" dirty="0"/>
              <a:t>&lt;/td&gt;</a:t>
            </a:r>
            <a:br>
              <a:rPr lang="en-US" sz="2400" dirty="0"/>
            </a:br>
            <a:r>
              <a:rPr lang="en-US" sz="2400" dirty="0"/>
              <a:t>          &lt;td&gt;</a:t>
            </a:r>
            <a:r>
              <a:rPr lang="en-US" sz="2400" dirty="0">
                <a:solidFill>
                  <a:srgbClr val="0000FF"/>
                </a:solidFill>
              </a:rPr>
              <a:t>Second Cell</a:t>
            </a:r>
            <a:r>
              <a:rPr lang="en-US" sz="2400" dirty="0"/>
              <a:t>&lt;/td&gt;</a:t>
            </a:r>
            <a:br>
              <a:rPr lang="en-US" sz="2400" dirty="0"/>
            </a:br>
            <a:r>
              <a:rPr lang="en-US" sz="2400" dirty="0"/>
              <a:t>    &lt;/</a:t>
            </a:r>
            <a:r>
              <a:rPr lang="en-US" sz="2400" dirty="0" err="1"/>
              <a:t>tr</a:t>
            </a:r>
            <a:r>
              <a:rPr lang="en-US" sz="2400" dirty="0" smtClean="0"/>
              <a:t>&gt;</a:t>
            </a:r>
          </a:p>
          <a:p>
            <a:pPr>
              <a:spcBef>
                <a:spcPct val="50000"/>
              </a:spcBef>
            </a:pPr>
            <a:r>
              <a:rPr lang="en-US" sz="2400" dirty="0" smtClean="0"/>
              <a:t>    </a:t>
            </a:r>
            <a:r>
              <a:rPr lang="en-US" sz="2400" dirty="0"/>
              <a:t>&lt;</a:t>
            </a:r>
            <a:r>
              <a:rPr lang="en-US" sz="2400" dirty="0" err="1"/>
              <a:t>tr</a:t>
            </a:r>
            <a:r>
              <a:rPr lang="en-US" sz="2400" dirty="0"/>
              <a:t>&gt;</a:t>
            </a:r>
            <a:br>
              <a:rPr lang="en-US" sz="2400" dirty="0"/>
            </a:br>
            <a:r>
              <a:rPr lang="en-US" sz="2400" dirty="0"/>
              <a:t>          &lt;td&gt;</a:t>
            </a:r>
            <a:r>
              <a:rPr lang="en-US" sz="2400" dirty="0">
                <a:solidFill>
                  <a:srgbClr val="0000FF"/>
                </a:solidFill>
              </a:rPr>
              <a:t>Third Cell</a:t>
            </a:r>
            <a:r>
              <a:rPr lang="en-US" sz="2400" dirty="0"/>
              <a:t>&lt;/td&gt;</a:t>
            </a:r>
            <a:br>
              <a:rPr lang="en-US" sz="2400" dirty="0"/>
            </a:br>
            <a:r>
              <a:rPr lang="en-US" sz="2400" dirty="0"/>
              <a:t>          &lt;td&gt;</a:t>
            </a:r>
            <a:r>
              <a:rPr lang="en-US" sz="2400" dirty="0">
                <a:solidFill>
                  <a:srgbClr val="0000FF"/>
                </a:solidFill>
              </a:rPr>
              <a:t>Fourth Cell</a:t>
            </a:r>
            <a:r>
              <a:rPr lang="en-US" sz="2400" dirty="0"/>
              <a:t>&lt;/td&gt;</a:t>
            </a:r>
            <a:br>
              <a:rPr lang="en-US" sz="2400" dirty="0"/>
            </a:br>
            <a:r>
              <a:rPr lang="en-US" sz="2400" dirty="0"/>
              <a:t>    &lt;/</a:t>
            </a:r>
            <a:r>
              <a:rPr lang="en-US" sz="2400" dirty="0" err="1"/>
              <a:t>tr</a:t>
            </a:r>
            <a:r>
              <a:rPr lang="en-US" sz="2400" dirty="0"/>
              <a:t>&gt;</a:t>
            </a:r>
            <a:br>
              <a:rPr lang="en-US" sz="2400" dirty="0"/>
            </a:br>
            <a:r>
              <a:rPr lang="en-US" sz="2400" dirty="0" smtClean="0"/>
              <a:t>&lt;/</a:t>
            </a:r>
            <a:r>
              <a:rPr lang="en-US" sz="2400" dirty="0"/>
              <a:t>table</a:t>
            </a:r>
            <a:r>
              <a:rPr lang="en-US" sz="2400" dirty="0" smtClean="0"/>
              <a:t>&gt;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/>
          <a:p>
            <a:fld id="{AD698FFA-1EF5-48D9-B265-0A25F56D547D}" type="slidenum">
              <a:rPr lang="en-US"/>
              <a:pPr/>
              <a:t>28</a:t>
            </a:fld>
            <a:endParaRPr lang="en-US"/>
          </a:p>
        </p:txBody>
      </p:sp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87500"/>
            <a:ext cx="84582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Border Attribute – </a:t>
            </a:r>
            <a:r>
              <a:rPr lang="en-US" sz="3600" b="1" dirty="0" smtClean="0">
                <a:solidFill>
                  <a:schemeClr val="tx1"/>
                </a:solidFill>
              </a:rPr>
              <a:t>replace </a:t>
            </a:r>
            <a:r>
              <a:rPr lang="en-US" sz="3600" b="1" dirty="0" smtClean="0">
                <a:solidFill>
                  <a:schemeClr val="tx1"/>
                </a:solidFill>
              </a:rPr>
              <a:t>with CSS</a:t>
            </a:r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590800"/>
            <a:ext cx="4038600" cy="3886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sz="2800" dirty="0"/>
          </a:p>
          <a:p>
            <a:pPr>
              <a:buFont typeface="Wingdings" pitchFamily="2" charset="2"/>
              <a:buNone/>
            </a:pPr>
            <a:endParaRPr lang="en-US" sz="2800" dirty="0"/>
          </a:p>
          <a:p>
            <a:pPr>
              <a:buFont typeface="Wingdings" pitchFamily="2" charset="2"/>
              <a:buNone/>
            </a:pPr>
            <a:endParaRPr lang="en-US" sz="2800" dirty="0" smtClean="0"/>
          </a:p>
          <a:p>
            <a:pPr>
              <a:buFont typeface="Wingdings" pitchFamily="2" charset="2"/>
              <a:buNone/>
            </a:pPr>
            <a:endParaRPr lang="en-US" sz="2800" dirty="0" smtClean="0"/>
          </a:p>
          <a:p>
            <a:pPr>
              <a:buFont typeface="Wingdings" pitchFamily="2" charset="2"/>
              <a:buNone/>
            </a:pPr>
            <a:endParaRPr lang="en-US" sz="2800" dirty="0" smtClean="0"/>
          </a:p>
          <a:p>
            <a:pPr>
              <a:buFont typeface="Wingdings" pitchFamily="2" charset="2"/>
              <a:buNone/>
            </a:pPr>
            <a:endParaRPr lang="en-US" sz="2800" dirty="0" smtClean="0"/>
          </a:p>
          <a:p>
            <a:pPr>
              <a:buFont typeface="Wingdings" pitchFamily="2" charset="2"/>
              <a:buNone/>
            </a:pPr>
            <a:endParaRPr lang="en-US" sz="2800" dirty="0"/>
          </a:p>
        </p:txBody>
      </p:sp>
      <p:sp>
        <p:nvSpPr>
          <p:cNvPr id="128004" name="Text Box 4"/>
          <p:cNvSpPr txBox="1">
            <a:spLocks noChangeArrowheads="1"/>
          </p:cNvSpPr>
          <p:nvPr/>
        </p:nvSpPr>
        <p:spPr bwMode="auto">
          <a:xfrm>
            <a:off x="533400" y="1600200"/>
            <a:ext cx="77724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 sz="3600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28005" name="Text Box 5"/>
          <p:cNvSpPr txBox="1">
            <a:spLocks noChangeArrowheads="1"/>
          </p:cNvSpPr>
          <p:nvPr/>
        </p:nvSpPr>
        <p:spPr bwMode="auto">
          <a:xfrm>
            <a:off x="4953000" y="3276600"/>
            <a:ext cx="3657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</a:t>
            </a:r>
          </a:p>
          <a:p>
            <a:pPr>
              <a:spcBef>
                <a:spcPct val="50000"/>
              </a:spcBef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28006" name="Text Box 6"/>
          <p:cNvSpPr txBox="1">
            <a:spLocks noChangeArrowheads="1"/>
          </p:cNvSpPr>
          <p:nvPr/>
        </p:nvSpPr>
        <p:spPr bwMode="auto">
          <a:xfrm>
            <a:off x="0" y="3124200"/>
            <a:ext cx="9220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800" dirty="0"/>
          </a:p>
          <a:p>
            <a:pPr lvl="1">
              <a:lnSpc>
                <a:spcPct val="130000"/>
              </a:lnSpc>
              <a:buClr>
                <a:schemeClr val="bg2"/>
              </a:buClr>
              <a:buFont typeface="Arial" charset="0"/>
              <a:buNone/>
            </a:pPr>
            <a:r>
              <a:rPr lang="en-US" sz="2800" dirty="0"/>
              <a:t> </a:t>
            </a:r>
          </a:p>
        </p:txBody>
      </p:sp>
      <p:sp>
        <p:nvSpPr>
          <p:cNvPr id="128007" name="Text Box 7"/>
          <p:cNvSpPr txBox="1">
            <a:spLocks noChangeArrowheads="1"/>
          </p:cNvSpPr>
          <p:nvPr/>
        </p:nvSpPr>
        <p:spPr bwMode="auto">
          <a:xfrm>
            <a:off x="685800" y="1676400"/>
            <a:ext cx="7239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 </a:t>
            </a: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345649934"/>
              </p:ext>
            </p:extLst>
          </p:nvPr>
        </p:nvGraphicFramePr>
        <p:xfrm>
          <a:off x="5410200" y="1693863"/>
          <a:ext cx="3352800" cy="914400"/>
        </p:xfrm>
        <a:graphic>
          <a:graphicData uri="http://schemas.openxmlformats.org/drawingml/2006/table">
            <a:tbl>
              <a:tblPr bandRow="1">
                <a:tableStyleId>{8799B23B-EC83-4686-B30A-512413B5E67A}</a:tableStyleId>
              </a:tblPr>
              <a:tblGrid>
                <a:gridCol w="1490133"/>
                <a:gridCol w="186266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First Cell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Second Cell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Third</a:t>
                      </a:r>
                      <a:r>
                        <a:rPr lang="en-US" sz="2400" baseline="0" dirty="0" smtClean="0"/>
                        <a:t> Cell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Fourth Cell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931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534400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kern="1200" dirty="0">
                <a:solidFill>
                  <a:schemeClr val="tx1"/>
                </a:solidFill>
              </a:rPr>
              <a:t>CSS 3 Structural Pseudo-Classes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524000"/>
            <a:ext cx="7848600" cy="2845951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294E38-7E39-49C5-B766-C883D815D397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04800" y="4572000"/>
            <a:ext cx="84582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Zebra Stripe </a:t>
            </a:r>
            <a:r>
              <a:rPr lang="en-US" sz="2800" b="1" dirty="0" smtClean="0"/>
              <a:t>/ </a:t>
            </a:r>
            <a:r>
              <a:rPr lang="en-US" sz="2800" b="1" dirty="0" smtClean="0"/>
              <a:t>Banding – commonly seen in tables</a:t>
            </a:r>
            <a:endParaRPr lang="en-US" sz="2800" b="1" dirty="0" smtClean="0"/>
          </a:p>
          <a:p>
            <a:endParaRPr lang="en-US" sz="2000" dirty="0" smtClean="0"/>
          </a:p>
          <a:p>
            <a:r>
              <a:rPr lang="en-US" sz="3200" b="1" dirty="0" err="1" smtClean="0"/>
              <a:t>tr</a:t>
            </a:r>
            <a:r>
              <a:rPr lang="en-US" sz="3200" b="1" dirty="0" err="1" smtClean="0">
                <a:solidFill>
                  <a:srgbClr val="FF0000"/>
                </a:solidFill>
              </a:rPr>
              <a:t>:nth-of-type</a:t>
            </a:r>
            <a:r>
              <a:rPr lang="en-US" sz="3200" b="1" dirty="0" smtClean="0">
                <a:solidFill>
                  <a:srgbClr val="FF0000"/>
                </a:solidFill>
              </a:rPr>
              <a:t>(even</a:t>
            </a:r>
            <a:r>
              <a:rPr lang="en-US" sz="3200" b="1" dirty="0">
                <a:solidFill>
                  <a:srgbClr val="FF0000"/>
                </a:solidFill>
              </a:rPr>
              <a:t>) </a:t>
            </a:r>
            <a:r>
              <a:rPr lang="en-US" sz="2400" dirty="0"/>
              <a:t>{ background-color: #</a:t>
            </a:r>
            <a:r>
              <a:rPr lang="en-US" sz="2400" dirty="0" err="1"/>
              <a:t>eaeaea</a:t>
            </a:r>
            <a:r>
              <a:rPr lang="en-US" sz="2400" dirty="0"/>
              <a:t>; }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907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Tables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1" dirty="0" smtClean="0"/>
              <a:t>Traditionally used HTML attributes to format / layout the table</a:t>
            </a:r>
          </a:p>
          <a:p>
            <a:endParaRPr lang="en-US" sz="3600" b="1" dirty="0"/>
          </a:p>
          <a:p>
            <a:r>
              <a:rPr lang="en-US" sz="3600" b="1" dirty="0" smtClean="0"/>
              <a:t>Most attributes can be replaced with CSS </a:t>
            </a:r>
            <a:r>
              <a:rPr lang="en-US" sz="3600" b="1" dirty="0" smtClean="0">
                <a:solidFill>
                  <a:srgbClr val="FF0000"/>
                </a:solidFill>
              </a:rPr>
              <a:t>to comply with HTML5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3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371600"/>
            <a:ext cx="84582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</p:txBody>
      </p:sp>
      <p:sp>
        <p:nvSpPr>
          <p:cNvPr id="94212" name="Text Box 4"/>
          <p:cNvSpPr txBox="1">
            <a:spLocks noChangeArrowheads="1"/>
          </p:cNvSpPr>
          <p:nvPr/>
        </p:nvSpPr>
        <p:spPr bwMode="auto">
          <a:xfrm>
            <a:off x="533400" y="1600200"/>
            <a:ext cx="77724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 sz="3600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94213" name="Text Box 5"/>
          <p:cNvSpPr txBox="1">
            <a:spLocks noChangeArrowheads="1"/>
          </p:cNvSpPr>
          <p:nvPr/>
        </p:nvSpPr>
        <p:spPr bwMode="auto">
          <a:xfrm>
            <a:off x="4953000" y="3276600"/>
            <a:ext cx="3657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</a:t>
            </a:r>
          </a:p>
          <a:p>
            <a:pPr>
              <a:spcBef>
                <a:spcPct val="50000"/>
              </a:spcBef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94214" name="Text Box 6"/>
          <p:cNvSpPr txBox="1">
            <a:spLocks noChangeArrowheads="1"/>
          </p:cNvSpPr>
          <p:nvPr/>
        </p:nvSpPr>
        <p:spPr bwMode="auto">
          <a:xfrm>
            <a:off x="0" y="3124200"/>
            <a:ext cx="9220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800"/>
          </a:p>
          <a:p>
            <a:pPr lvl="1">
              <a:lnSpc>
                <a:spcPct val="130000"/>
              </a:lnSpc>
              <a:buClr>
                <a:schemeClr val="bg2"/>
              </a:buClr>
              <a:buFont typeface="Arial" charset="0"/>
              <a:buNone/>
            </a:pPr>
            <a:r>
              <a:rPr lang="en-US" sz="2800"/>
              <a:t> </a:t>
            </a:r>
          </a:p>
        </p:txBody>
      </p:sp>
      <p:sp>
        <p:nvSpPr>
          <p:cNvPr id="94221" name="Text Box 13"/>
          <p:cNvSpPr txBox="1">
            <a:spLocks noChangeArrowheads="1"/>
          </p:cNvSpPr>
          <p:nvPr/>
        </p:nvSpPr>
        <p:spPr bwMode="auto">
          <a:xfrm>
            <a:off x="685800" y="1676400"/>
            <a:ext cx="7239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 </a:t>
            </a: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94225" name="Text Box 17"/>
          <p:cNvSpPr txBox="1">
            <a:spLocks noChangeArrowheads="1"/>
          </p:cNvSpPr>
          <p:nvPr/>
        </p:nvSpPr>
        <p:spPr bwMode="auto">
          <a:xfrm>
            <a:off x="533400" y="533400"/>
            <a:ext cx="7620000" cy="461665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dirty="0" smtClean="0"/>
              <a:t>Tables - Rows </a:t>
            </a:r>
            <a:r>
              <a:rPr lang="en-US" sz="2400" b="1" dirty="0"/>
              <a:t>and </a:t>
            </a:r>
            <a:r>
              <a:rPr lang="en-US" sz="2400" b="1" dirty="0" smtClean="0"/>
              <a:t>Columns</a:t>
            </a:r>
            <a:endParaRPr lang="en-US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990600" y="1708428"/>
            <a:ext cx="6400800" cy="283154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buFont typeface="Arial" charset="0"/>
              <a:buNone/>
            </a:pPr>
            <a:r>
              <a:rPr lang="en-US" sz="3200" b="1" dirty="0" smtClean="0"/>
              <a:t>	&lt;table&gt;</a:t>
            </a:r>
          </a:p>
          <a:p>
            <a:pPr eaLnBrk="1" hangingPunct="1">
              <a:buFont typeface="Arial" charset="0"/>
              <a:buNone/>
            </a:pPr>
            <a:r>
              <a:rPr lang="en-US" sz="3200" b="1" dirty="0" smtClean="0"/>
              <a:t>		&lt;</a:t>
            </a:r>
            <a:r>
              <a:rPr lang="en-US" sz="3200" b="1" dirty="0" err="1" smtClean="0"/>
              <a:t>tr</a:t>
            </a:r>
            <a:r>
              <a:rPr lang="en-US" sz="3200" b="1" dirty="0" smtClean="0"/>
              <a:t>&gt;</a:t>
            </a:r>
          </a:p>
          <a:p>
            <a:pPr eaLnBrk="1" hangingPunct="1">
              <a:buFont typeface="Arial" charset="0"/>
              <a:buNone/>
            </a:pPr>
            <a:r>
              <a:rPr lang="en-US" sz="3200" b="1" i="1" dirty="0" smtClean="0"/>
              <a:t>		    </a:t>
            </a:r>
            <a:r>
              <a:rPr lang="en-US" sz="3200" b="1" dirty="0" smtClean="0"/>
              <a:t>&lt;td&gt;one&lt;/td&gt;</a:t>
            </a:r>
          </a:p>
          <a:p>
            <a:pPr eaLnBrk="1" hangingPunct="1">
              <a:buFont typeface="Arial" charset="0"/>
              <a:buNone/>
            </a:pPr>
            <a:r>
              <a:rPr lang="en-US" sz="3200" b="1" dirty="0" smtClean="0"/>
              <a:t>		&lt;/</a:t>
            </a:r>
            <a:r>
              <a:rPr lang="en-US" sz="3200" b="1" dirty="0" err="1" smtClean="0"/>
              <a:t>tr</a:t>
            </a:r>
            <a:r>
              <a:rPr lang="en-US" sz="3200" b="1" dirty="0" smtClean="0"/>
              <a:t>&gt;</a:t>
            </a:r>
          </a:p>
          <a:p>
            <a:pPr eaLnBrk="1" hangingPunct="1">
              <a:buFont typeface="Arial" charset="0"/>
              <a:buNone/>
            </a:pPr>
            <a:r>
              <a:rPr lang="en-US" sz="3200" b="1" dirty="0" smtClean="0"/>
              <a:t>	&lt;/table&gt;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64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11" name="Text Box 11"/>
          <p:cNvSpPr txBox="1">
            <a:spLocks noChangeArrowheads="1"/>
          </p:cNvSpPr>
          <p:nvPr/>
        </p:nvSpPr>
        <p:spPr bwMode="auto">
          <a:xfrm>
            <a:off x="228600" y="1066800"/>
            <a:ext cx="4419600" cy="489364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/>
              <a:t>&lt;</a:t>
            </a:r>
            <a:r>
              <a:rPr lang="en-US" sz="2400" dirty="0" smtClean="0"/>
              <a:t>table </a:t>
            </a:r>
            <a:r>
              <a:rPr lang="en-US" sz="2400" b="1" dirty="0" smtClean="0">
                <a:solidFill>
                  <a:srgbClr val="FF0000"/>
                </a:solidFill>
              </a:rPr>
              <a:t>border=“1”</a:t>
            </a:r>
            <a:r>
              <a:rPr lang="en-US" sz="2400" dirty="0" smtClean="0"/>
              <a:t>&gt;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     </a:t>
            </a:r>
            <a:r>
              <a:rPr lang="en-US" sz="2400" dirty="0"/>
              <a:t>&lt;</a:t>
            </a:r>
            <a:r>
              <a:rPr lang="en-US" sz="2400" dirty="0" err="1"/>
              <a:t>tr</a:t>
            </a:r>
            <a:r>
              <a:rPr lang="en-US" sz="2400" dirty="0"/>
              <a:t>&gt;</a:t>
            </a:r>
            <a:br>
              <a:rPr lang="en-US" sz="2400" dirty="0"/>
            </a:br>
            <a:r>
              <a:rPr lang="en-US" sz="2400" dirty="0"/>
              <a:t>          &lt;td&gt;</a:t>
            </a:r>
            <a:r>
              <a:rPr lang="en-US" sz="2400" dirty="0">
                <a:solidFill>
                  <a:srgbClr val="0000FF"/>
                </a:solidFill>
              </a:rPr>
              <a:t>First Cell</a:t>
            </a:r>
            <a:r>
              <a:rPr lang="en-US" sz="2400" dirty="0"/>
              <a:t>&lt;/td&gt;</a:t>
            </a:r>
            <a:br>
              <a:rPr lang="en-US" sz="2400" dirty="0"/>
            </a:br>
            <a:r>
              <a:rPr lang="en-US" sz="2400" dirty="0"/>
              <a:t>          &lt;td&gt;</a:t>
            </a:r>
            <a:r>
              <a:rPr lang="en-US" sz="2400" dirty="0">
                <a:solidFill>
                  <a:srgbClr val="0000FF"/>
                </a:solidFill>
              </a:rPr>
              <a:t>Second Cell</a:t>
            </a:r>
            <a:r>
              <a:rPr lang="en-US" sz="2400" dirty="0"/>
              <a:t>&lt;/td&gt;</a:t>
            </a:r>
            <a:br>
              <a:rPr lang="en-US" sz="2400" dirty="0"/>
            </a:br>
            <a:r>
              <a:rPr lang="en-US" sz="2400" dirty="0"/>
              <a:t>    &lt;/</a:t>
            </a:r>
            <a:r>
              <a:rPr lang="en-US" sz="2400" dirty="0" err="1"/>
              <a:t>tr</a:t>
            </a:r>
            <a:r>
              <a:rPr lang="en-US" sz="2400" dirty="0" smtClean="0"/>
              <a:t>&gt;</a:t>
            </a:r>
          </a:p>
          <a:p>
            <a:pPr>
              <a:spcBef>
                <a:spcPct val="50000"/>
              </a:spcBef>
            </a:pP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  <a:p>
            <a:pPr>
              <a:spcBef>
                <a:spcPct val="50000"/>
              </a:spcBef>
            </a:pPr>
            <a:r>
              <a:rPr lang="en-US" sz="2400" dirty="0"/>
              <a:t>    &lt;</a:t>
            </a:r>
            <a:r>
              <a:rPr lang="en-US" sz="2400" dirty="0" err="1"/>
              <a:t>tr</a:t>
            </a:r>
            <a:r>
              <a:rPr lang="en-US" sz="2400" dirty="0"/>
              <a:t>&gt;</a:t>
            </a:r>
            <a:br>
              <a:rPr lang="en-US" sz="2400" dirty="0"/>
            </a:br>
            <a:r>
              <a:rPr lang="en-US" sz="2400" dirty="0"/>
              <a:t>          &lt;td&gt;</a:t>
            </a:r>
            <a:r>
              <a:rPr lang="en-US" sz="2400" dirty="0">
                <a:solidFill>
                  <a:srgbClr val="0000FF"/>
                </a:solidFill>
              </a:rPr>
              <a:t>Third Cell</a:t>
            </a:r>
            <a:r>
              <a:rPr lang="en-US" sz="2400" dirty="0"/>
              <a:t>&lt;/td&gt;</a:t>
            </a:r>
            <a:br>
              <a:rPr lang="en-US" sz="2400" dirty="0"/>
            </a:br>
            <a:r>
              <a:rPr lang="en-US" sz="2400" dirty="0"/>
              <a:t>          &lt;td&gt;</a:t>
            </a:r>
            <a:r>
              <a:rPr lang="en-US" sz="2400" dirty="0">
                <a:solidFill>
                  <a:srgbClr val="0000FF"/>
                </a:solidFill>
              </a:rPr>
              <a:t>Fourth Cell</a:t>
            </a:r>
            <a:r>
              <a:rPr lang="en-US" sz="2400" dirty="0"/>
              <a:t>&lt;/td&gt;</a:t>
            </a:r>
            <a:br>
              <a:rPr lang="en-US" sz="2400" dirty="0"/>
            </a:br>
            <a:r>
              <a:rPr lang="en-US" sz="2400" dirty="0"/>
              <a:t>    &lt;/</a:t>
            </a:r>
            <a:r>
              <a:rPr lang="en-US" sz="2400" dirty="0" err="1"/>
              <a:t>tr</a:t>
            </a:r>
            <a:r>
              <a:rPr lang="en-US" sz="2400" dirty="0"/>
              <a:t>&gt;</a:t>
            </a:r>
            <a:br>
              <a:rPr lang="en-US" sz="2400" dirty="0"/>
            </a:br>
            <a:r>
              <a:rPr lang="en-US" sz="2400" dirty="0" smtClean="0"/>
              <a:t>&lt;/</a:t>
            </a:r>
            <a:r>
              <a:rPr lang="en-US" sz="2400" dirty="0"/>
              <a:t>table</a:t>
            </a:r>
            <a:r>
              <a:rPr lang="en-US" sz="2400" dirty="0" smtClean="0"/>
              <a:t>&gt;</a:t>
            </a:r>
            <a:endParaRPr lang="en-US" dirty="0"/>
          </a:p>
        </p:txBody>
      </p:sp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>
          <a:xfrm>
            <a:off x="419100" y="1906587"/>
            <a:ext cx="84582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Basic </a:t>
            </a:r>
            <a:r>
              <a:rPr lang="en-US" b="1" dirty="0">
                <a:solidFill>
                  <a:schemeClr val="tx1"/>
                </a:solidFill>
              </a:rPr>
              <a:t>Table Tags</a:t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/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590800"/>
            <a:ext cx="4038600" cy="3886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sz="2800" dirty="0"/>
          </a:p>
          <a:p>
            <a:pPr>
              <a:buFont typeface="Wingdings" pitchFamily="2" charset="2"/>
              <a:buNone/>
            </a:pPr>
            <a:endParaRPr lang="en-US" sz="2800" dirty="0"/>
          </a:p>
          <a:p>
            <a:pPr>
              <a:buFont typeface="Wingdings" pitchFamily="2" charset="2"/>
              <a:buNone/>
            </a:pPr>
            <a:endParaRPr lang="en-US" sz="2800" dirty="0" smtClean="0"/>
          </a:p>
          <a:p>
            <a:pPr>
              <a:buFont typeface="Wingdings" pitchFamily="2" charset="2"/>
              <a:buNone/>
            </a:pPr>
            <a:endParaRPr lang="en-US" sz="2800" dirty="0" smtClean="0"/>
          </a:p>
          <a:p>
            <a:pPr>
              <a:buFont typeface="Wingdings" pitchFamily="2" charset="2"/>
              <a:buNone/>
            </a:pPr>
            <a:endParaRPr lang="en-US" sz="2800" dirty="0" smtClean="0"/>
          </a:p>
          <a:p>
            <a:pPr>
              <a:buFont typeface="Wingdings" pitchFamily="2" charset="2"/>
              <a:buNone/>
            </a:pPr>
            <a:endParaRPr lang="en-US" sz="2800" dirty="0" smtClean="0"/>
          </a:p>
          <a:p>
            <a:pPr>
              <a:buFont typeface="Wingdings" pitchFamily="2" charset="2"/>
              <a:buNone/>
            </a:pPr>
            <a:endParaRPr lang="en-US" sz="2800" dirty="0"/>
          </a:p>
        </p:txBody>
      </p:sp>
      <p:sp>
        <p:nvSpPr>
          <p:cNvPr id="128004" name="Text Box 4"/>
          <p:cNvSpPr txBox="1">
            <a:spLocks noChangeArrowheads="1"/>
          </p:cNvSpPr>
          <p:nvPr/>
        </p:nvSpPr>
        <p:spPr bwMode="auto">
          <a:xfrm>
            <a:off x="533400" y="1600200"/>
            <a:ext cx="77724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 sz="3600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28005" name="Text Box 5"/>
          <p:cNvSpPr txBox="1">
            <a:spLocks noChangeArrowheads="1"/>
          </p:cNvSpPr>
          <p:nvPr/>
        </p:nvSpPr>
        <p:spPr bwMode="auto">
          <a:xfrm>
            <a:off x="4953000" y="3276600"/>
            <a:ext cx="3657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</a:t>
            </a:r>
          </a:p>
          <a:p>
            <a:pPr>
              <a:spcBef>
                <a:spcPct val="50000"/>
              </a:spcBef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28006" name="Text Box 6"/>
          <p:cNvSpPr txBox="1">
            <a:spLocks noChangeArrowheads="1"/>
          </p:cNvSpPr>
          <p:nvPr/>
        </p:nvSpPr>
        <p:spPr bwMode="auto">
          <a:xfrm>
            <a:off x="0" y="3124200"/>
            <a:ext cx="9220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800"/>
          </a:p>
          <a:p>
            <a:pPr lvl="1">
              <a:lnSpc>
                <a:spcPct val="130000"/>
              </a:lnSpc>
              <a:buClr>
                <a:schemeClr val="bg2"/>
              </a:buClr>
              <a:buFont typeface="Arial" charset="0"/>
              <a:buNone/>
            </a:pPr>
            <a:r>
              <a:rPr lang="en-US" sz="2800"/>
              <a:t> </a:t>
            </a:r>
          </a:p>
        </p:txBody>
      </p:sp>
      <p:sp>
        <p:nvSpPr>
          <p:cNvPr id="128007" name="Text Box 7"/>
          <p:cNvSpPr txBox="1">
            <a:spLocks noChangeArrowheads="1"/>
          </p:cNvSpPr>
          <p:nvPr/>
        </p:nvSpPr>
        <p:spPr bwMode="auto">
          <a:xfrm>
            <a:off x="685800" y="1676400"/>
            <a:ext cx="7239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 </a:t>
            </a: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sz="half" idx="2"/>
          </p:nvPr>
        </p:nvGraphicFramePr>
        <p:xfrm>
          <a:off x="4953000" y="2362200"/>
          <a:ext cx="3352800" cy="914400"/>
        </p:xfrm>
        <a:graphic>
          <a:graphicData uri="http://schemas.openxmlformats.org/drawingml/2006/table">
            <a:tbl>
              <a:tblPr bandRow="1">
                <a:tableStyleId>{8799B23B-EC83-4686-B30A-512413B5E67A}</a:tableStyleId>
              </a:tblPr>
              <a:tblGrid>
                <a:gridCol w="1490133"/>
                <a:gridCol w="186266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First Cell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Second Cell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Third</a:t>
                      </a:r>
                      <a:r>
                        <a:rPr lang="en-US" sz="2400" baseline="0" dirty="0" smtClean="0"/>
                        <a:t> Cell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Fourth Cell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347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066800"/>
            <a:ext cx="84582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Border Attribute</a:t>
            </a:r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</p:txBody>
      </p:sp>
      <p:sp>
        <p:nvSpPr>
          <p:cNvPr id="135172" name="Text Box 4"/>
          <p:cNvSpPr txBox="1">
            <a:spLocks noChangeArrowheads="1"/>
          </p:cNvSpPr>
          <p:nvPr/>
        </p:nvSpPr>
        <p:spPr bwMode="auto">
          <a:xfrm>
            <a:off x="533400" y="1600200"/>
            <a:ext cx="77724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 sz="3600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35173" name="Text Box 5"/>
          <p:cNvSpPr txBox="1">
            <a:spLocks noChangeArrowheads="1"/>
          </p:cNvSpPr>
          <p:nvPr/>
        </p:nvSpPr>
        <p:spPr bwMode="auto">
          <a:xfrm>
            <a:off x="4953000" y="3276600"/>
            <a:ext cx="3657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</a:t>
            </a:r>
          </a:p>
          <a:p>
            <a:pPr>
              <a:spcBef>
                <a:spcPct val="50000"/>
              </a:spcBef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35174" name="Text Box 6"/>
          <p:cNvSpPr txBox="1">
            <a:spLocks noChangeArrowheads="1"/>
          </p:cNvSpPr>
          <p:nvPr/>
        </p:nvSpPr>
        <p:spPr bwMode="auto">
          <a:xfrm>
            <a:off x="0" y="3124200"/>
            <a:ext cx="9220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800"/>
          </a:p>
          <a:p>
            <a:pPr lvl="1">
              <a:lnSpc>
                <a:spcPct val="130000"/>
              </a:lnSpc>
              <a:buClr>
                <a:schemeClr val="bg2"/>
              </a:buClr>
              <a:buFont typeface="Arial" charset="0"/>
              <a:buNone/>
            </a:pPr>
            <a:r>
              <a:rPr lang="en-US" sz="2800"/>
              <a:t> </a:t>
            </a:r>
          </a:p>
        </p:txBody>
      </p:sp>
      <p:sp>
        <p:nvSpPr>
          <p:cNvPr id="135175" name="Text Box 7"/>
          <p:cNvSpPr txBox="1">
            <a:spLocks noChangeArrowheads="1"/>
          </p:cNvSpPr>
          <p:nvPr/>
        </p:nvSpPr>
        <p:spPr bwMode="auto">
          <a:xfrm>
            <a:off x="685800" y="1676400"/>
            <a:ext cx="7239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 </a:t>
            </a: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35180" name="Text Box 12"/>
          <p:cNvSpPr txBox="1">
            <a:spLocks noChangeArrowheads="1"/>
          </p:cNvSpPr>
          <p:nvPr/>
        </p:nvSpPr>
        <p:spPr bwMode="auto">
          <a:xfrm>
            <a:off x="1219200" y="5257800"/>
            <a:ext cx="6934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dirty="0"/>
              <a:t>Only the outside border is affected by the border attribute; the internal gridlines are not affected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600200"/>
            <a:ext cx="64008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5715000" y="1295400"/>
            <a:ext cx="3048000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&lt;table border=“1”&gt;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55942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11" name="Text Box 11"/>
          <p:cNvSpPr txBox="1">
            <a:spLocks noChangeArrowheads="1"/>
          </p:cNvSpPr>
          <p:nvPr/>
        </p:nvSpPr>
        <p:spPr bwMode="auto">
          <a:xfrm>
            <a:off x="228600" y="1066800"/>
            <a:ext cx="4419600" cy="489364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/>
              <a:t>&lt;</a:t>
            </a:r>
            <a:r>
              <a:rPr lang="en-US" sz="2400" dirty="0" smtClean="0"/>
              <a:t>table border=“1”&gt;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     </a:t>
            </a:r>
            <a:r>
              <a:rPr lang="en-US" sz="2400" dirty="0"/>
              <a:t>&lt;</a:t>
            </a:r>
            <a:r>
              <a:rPr lang="en-US" sz="2400" dirty="0" err="1"/>
              <a:t>tr</a:t>
            </a:r>
            <a:r>
              <a:rPr lang="en-US" sz="2400" dirty="0"/>
              <a:t>&gt;</a:t>
            </a:r>
            <a:br>
              <a:rPr lang="en-US" sz="2400" dirty="0"/>
            </a:br>
            <a:r>
              <a:rPr lang="en-US" sz="2400" dirty="0"/>
              <a:t>          &lt;</a:t>
            </a:r>
            <a:r>
              <a:rPr lang="en-US" sz="2400" dirty="0" err="1" smtClean="0"/>
              <a:t>th</a:t>
            </a:r>
            <a:r>
              <a:rPr lang="en-US" sz="2400" dirty="0" smtClean="0"/>
              <a:t>&gt;</a:t>
            </a:r>
            <a:r>
              <a:rPr lang="en-US" sz="2400" dirty="0" smtClean="0">
                <a:solidFill>
                  <a:srgbClr val="0000FF"/>
                </a:solidFill>
              </a:rPr>
              <a:t>Fruit</a:t>
            </a:r>
            <a:r>
              <a:rPr lang="en-US" sz="2400" dirty="0" smtClean="0"/>
              <a:t>&lt;/</a:t>
            </a:r>
            <a:r>
              <a:rPr lang="en-US" sz="2400" dirty="0" err="1" smtClean="0"/>
              <a:t>th</a:t>
            </a:r>
            <a:r>
              <a:rPr lang="en-US" sz="2400" dirty="0" smtClean="0"/>
              <a:t>&gt;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          &lt;</a:t>
            </a:r>
            <a:r>
              <a:rPr lang="en-US" sz="2400" dirty="0" err="1" smtClean="0"/>
              <a:t>th</a:t>
            </a:r>
            <a:r>
              <a:rPr lang="en-US" sz="2400" dirty="0" smtClean="0"/>
              <a:t>&gt;Vegetables&lt;/</a:t>
            </a:r>
            <a:r>
              <a:rPr lang="en-US" sz="2400" dirty="0" err="1" smtClean="0"/>
              <a:t>th</a:t>
            </a:r>
            <a:r>
              <a:rPr lang="en-US" sz="2400" dirty="0" smtClean="0"/>
              <a:t>&gt;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    &lt;/</a:t>
            </a:r>
            <a:r>
              <a:rPr lang="en-US" sz="2400" dirty="0" err="1"/>
              <a:t>tr</a:t>
            </a:r>
            <a:r>
              <a:rPr lang="en-US" sz="2400" dirty="0" smtClean="0"/>
              <a:t>&gt;</a:t>
            </a:r>
          </a:p>
          <a:p>
            <a:pPr>
              <a:spcBef>
                <a:spcPct val="50000"/>
              </a:spcBef>
            </a:pP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  <a:p>
            <a:pPr>
              <a:spcBef>
                <a:spcPct val="50000"/>
              </a:spcBef>
            </a:pPr>
            <a:r>
              <a:rPr lang="en-US" sz="2400" dirty="0"/>
              <a:t>    &lt;</a:t>
            </a:r>
            <a:r>
              <a:rPr lang="en-US" sz="2400" dirty="0" err="1"/>
              <a:t>tr</a:t>
            </a:r>
            <a:r>
              <a:rPr lang="en-US" sz="2400" dirty="0"/>
              <a:t>&gt;</a:t>
            </a:r>
            <a:br>
              <a:rPr lang="en-US" sz="2400" dirty="0"/>
            </a:br>
            <a:r>
              <a:rPr lang="en-US" sz="2400" dirty="0"/>
              <a:t>          &lt;</a:t>
            </a:r>
            <a:r>
              <a:rPr lang="en-US" sz="2400" dirty="0" smtClean="0"/>
              <a:t>td&gt;</a:t>
            </a:r>
            <a:r>
              <a:rPr lang="en-US" sz="2400" dirty="0" smtClean="0">
                <a:solidFill>
                  <a:srgbClr val="0000FF"/>
                </a:solidFill>
              </a:rPr>
              <a:t>Apple</a:t>
            </a:r>
            <a:r>
              <a:rPr lang="en-US" sz="2400" dirty="0" smtClean="0"/>
              <a:t>&lt;/td&gt;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          &lt;</a:t>
            </a:r>
            <a:r>
              <a:rPr lang="en-US" sz="2400" dirty="0" smtClean="0"/>
              <a:t>td&gt;Carrot&lt;/</a:t>
            </a:r>
            <a:r>
              <a:rPr lang="en-US" sz="2400" dirty="0"/>
              <a:t>td&gt;</a:t>
            </a:r>
            <a:br>
              <a:rPr lang="en-US" sz="2400" dirty="0"/>
            </a:br>
            <a:r>
              <a:rPr lang="en-US" sz="2400" dirty="0"/>
              <a:t>    &lt;/</a:t>
            </a:r>
            <a:r>
              <a:rPr lang="en-US" sz="2400" dirty="0" err="1"/>
              <a:t>tr</a:t>
            </a:r>
            <a:r>
              <a:rPr lang="en-US" sz="2400" dirty="0"/>
              <a:t>&gt;</a:t>
            </a:r>
            <a:br>
              <a:rPr lang="en-US" sz="2400" dirty="0"/>
            </a:br>
            <a:r>
              <a:rPr lang="en-US" sz="2400" dirty="0" smtClean="0"/>
              <a:t>&lt;/</a:t>
            </a:r>
            <a:r>
              <a:rPr lang="en-US" sz="2400" dirty="0"/>
              <a:t>table</a:t>
            </a:r>
            <a:r>
              <a:rPr lang="en-US" sz="2400" dirty="0" smtClean="0"/>
              <a:t>&gt;</a:t>
            </a:r>
            <a:endParaRPr lang="en-US" dirty="0"/>
          </a:p>
        </p:txBody>
      </p:sp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651317"/>
            <a:ext cx="84582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&lt;</a:t>
            </a:r>
            <a:r>
              <a:rPr lang="en-US" b="1" dirty="0" err="1" smtClean="0">
                <a:solidFill>
                  <a:schemeClr val="tx1"/>
                </a:solidFill>
              </a:rPr>
              <a:t>th</a:t>
            </a:r>
            <a:r>
              <a:rPr lang="en-US" b="1" dirty="0" smtClean="0">
                <a:solidFill>
                  <a:schemeClr val="tx1"/>
                </a:solidFill>
              </a:rPr>
              <a:t>&gt; </a:t>
            </a:r>
            <a:r>
              <a:rPr lang="en-US" b="1" dirty="0" smtClean="0">
                <a:solidFill>
                  <a:schemeClr val="tx1"/>
                </a:solidFill>
              </a:rPr>
              <a:t>element = header </a:t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sz="2700" b="1" dirty="0" smtClean="0">
                <a:solidFill>
                  <a:schemeClr val="tx1"/>
                </a:solidFill>
              </a:rPr>
              <a:t>semantic / accessibility</a:t>
            </a:r>
            <a:r>
              <a:rPr lang="en-US" b="1" dirty="0">
                <a:solidFill>
                  <a:schemeClr val="tx1"/>
                </a:solidFill>
              </a:rPr>
              <a:t/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/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590800"/>
            <a:ext cx="4038600" cy="3886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sz="2800" dirty="0"/>
          </a:p>
          <a:p>
            <a:pPr>
              <a:buFont typeface="Wingdings" pitchFamily="2" charset="2"/>
              <a:buNone/>
            </a:pPr>
            <a:endParaRPr lang="en-US" sz="2800" dirty="0"/>
          </a:p>
          <a:p>
            <a:pPr>
              <a:buFont typeface="Wingdings" pitchFamily="2" charset="2"/>
              <a:buNone/>
            </a:pPr>
            <a:endParaRPr lang="en-US" sz="2800" dirty="0" smtClean="0"/>
          </a:p>
          <a:p>
            <a:pPr>
              <a:buFont typeface="Wingdings" pitchFamily="2" charset="2"/>
              <a:buNone/>
            </a:pPr>
            <a:endParaRPr lang="en-US" sz="2800" dirty="0" smtClean="0"/>
          </a:p>
          <a:p>
            <a:pPr>
              <a:buFont typeface="Wingdings" pitchFamily="2" charset="2"/>
              <a:buNone/>
            </a:pPr>
            <a:endParaRPr lang="en-US" sz="2800" dirty="0" smtClean="0"/>
          </a:p>
          <a:p>
            <a:pPr>
              <a:buFont typeface="Wingdings" pitchFamily="2" charset="2"/>
              <a:buNone/>
            </a:pPr>
            <a:endParaRPr lang="en-US" sz="2800" dirty="0" smtClean="0"/>
          </a:p>
          <a:p>
            <a:pPr>
              <a:buFont typeface="Wingdings" pitchFamily="2" charset="2"/>
              <a:buNone/>
            </a:pPr>
            <a:endParaRPr lang="en-US" sz="2800" dirty="0"/>
          </a:p>
        </p:txBody>
      </p:sp>
      <p:sp>
        <p:nvSpPr>
          <p:cNvPr id="128004" name="Text Box 4"/>
          <p:cNvSpPr txBox="1">
            <a:spLocks noChangeArrowheads="1"/>
          </p:cNvSpPr>
          <p:nvPr/>
        </p:nvSpPr>
        <p:spPr bwMode="auto">
          <a:xfrm>
            <a:off x="533400" y="2200275"/>
            <a:ext cx="77724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 sz="3600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28005" name="Text Box 5"/>
          <p:cNvSpPr txBox="1">
            <a:spLocks noChangeArrowheads="1"/>
          </p:cNvSpPr>
          <p:nvPr/>
        </p:nvSpPr>
        <p:spPr bwMode="auto">
          <a:xfrm>
            <a:off x="4953000" y="3276600"/>
            <a:ext cx="3657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</a:t>
            </a:r>
          </a:p>
          <a:p>
            <a:pPr>
              <a:spcBef>
                <a:spcPct val="50000"/>
              </a:spcBef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28006" name="Text Box 6"/>
          <p:cNvSpPr txBox="1">
            <a:spLocks noChangeArrowheads="1"/>
          </p:cNvSpPr>
          <p:nvPr/>
        </p:nvSpPr>
        <p:spPr bwMode="auto">
          <a:xfrm>
            <a:off x="0" y="3124200"/>
            <a:ext cx="9220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800" dirty="0"/>
          </a:p>
          <a:p>
            <a:pPr lvl="1">
              <a:lnSpc>
                <a:spcPct val="130000"/>
              </a:lnSpc>
              <a:buClr>
                <a:schemeClr val="bg2"/>
              </a:buClr>
              <a:buFont typeface="Arial" charset="0"/>
              <a:buNone/>
            </a:pPr>
            <a:r>
              <a:rPr lang="en-US" sz="2800" dirty="0"/>
              <a:t> </a:t>
            </a:r>
          </a:p>
        </p:txBody>
      </p:sp>
      <p:sp>
        <p:nvSpPr>
          <p:cNvPr id="128007" name="Text Box 7"/>
          <p:cNvSpPr txBox="1">
            <a:spLocks noChangeArrowheads="1"/>
          </p:cNvSpPr>
          <p:nvPr/>
        </p:nvSpPr>
        <p:spPr bwMode="auto">
          <a:xfrm>
            <a:off x="685800" y="1611630"/>
            <a:ext cx="7239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 </a:t>
            </a: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737890979"/>
              </p:ext>
            </p:extLst>
          </p:nvPr>
        </p:nvGraphicFramePr>
        <p:xfrm>
          <a:off x="4800600" y="2362200"/>
          <a:ext cx="3810000" cy="914400"/>
        </p:xfrm>
        <a:graphic>
          <a:graphicData uri="http://schemas.openxmlformats.org/drawingml/2006/table">
            <a:tbl>
              <a:tblPr bandRow="1">
                <a:tableStyleId>{8799B23B-EC83-4686-B30A-512413B5E67A}</a:tableStyleId>
              </a:tblPr>
              <a:tblGrid>
                <a:gridCol w="1693332"/>
                <a:gridCol w="211666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   Fruit</a:t>
                      </a:r>
                      <a:endParaRPr lang="en-US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  Vegetables</a:t>
                      </a:r>
                      <a:endParaRPr lang="en-US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Apple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Carrot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230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5EDD5"/>
              </a:clrFrom>
              <a:clrTo>
                <a:srgbClr val="F5EDD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67200" y="533400"/>
            <a:ext cx="4191000" cy="484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371600"/>
            <a:ext cx="84582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</p:txBody>
      </p:sp>
      <p:sp>
        <p:nvSpPr>
          <p:cNvPr id="130052" name="Text Box 4"/>
          <p:cNvSpPr txBox="1">
            <a:spLocks noChangeArrowheads="1"/>
          </p:cNvSpPr>
          <p:nvPr/>
        </p:nvSpPr>
        <p:spPr bwMode="auto">
          <a:xfrm>
            <a:off x="533400" y="1600200"/>
            <a:ext cx="77724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 sz="3600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30053" name="Text Box 5"/>
          <p:cNvSpPr txBox="1">
            <a:spLocks noChangeArrowheads="1"/>
          </p:cNvSpPr>
          <p:nvPr/>
        </p:nvSpPr>
        <p:spPr bwMode="auto">
          <a:xfrm>
            <a:off x="4953000" y="3276600"/>
            <a:ext cx="3657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</a:t>
            </a:r>
          </a:p>
          <a:p>
            <a:pPr>
              <a:spcBef>
                <a:spcPct val="50000"/>
              </a:spcBef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30054" name="Text Box 6"/>
          <p:cNvSpPr txBox="1">
            <a:spLocks noChangeArrowheads="1"/>
          </p:cNvSpPr>
          <p:nvPr/>
        </p:nvSpPr>
        <p:spPr bwMode="auto">
          <a:xfrm>
            <a:off x="0" y="3124200"/>
            <a:ext cx="9220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800"/>
          </a:p>
          <a:p>
            <a:pPr lvl="1">
              <a:lnSpc>
                <a:spcPct val="130000"/>
              </a:lnSpc>
              <a:buClr>
                <a:schemeClr val="bg2"/>
              </a:buClr>
              <a:buFont typeface="Arial" charset="0"/>
              <a:buNone/>
            </a:pPr>
            <a:r>
              <a:rPr lang="en-US" sz="2800"/>
              <a:t> </a:t>
            </a:r>
          </a:p>
        </p:txBody>
      </p:sp>
      <p:sp>
        <p:nvSpPr>
          <p:cNvPr id="130055" name="Text Box 7"/>
          <p:cNvSpPr txBox="1">
            <a:spLocks noChangeArrowheads="1"/>
          </p:cNvSpPr>
          <p:nvPr/>
        </p:nvSpPr>
        <p:spPr bwMode="auto">
          <a:xfrm>
            <a:off x="685800" y="1676400"/>
            <a:ext cx="7239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 </a:t>
            </a: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14" name="Picture 9" descr="Fig4-13"/>
          <p:cNvPicPr>
            <a:picLocks noChangeAspect="1" noChangeArrowheads="1"/>
          </p:cNvPicPr>
          <p:nvPr/>
        </p:nvPicPr>
        <p:blipFill>
          <a:blip r:embed="rId4" cstate="print"/>
          <a:srcRect l="5214" t="37153" r="73248" b="47135"/>
          <a:stretch>
            <a:fillRect/>
          </a:stretch>
        </p:blipFill>
        <p:spPr bwMode="auto">
          <a:xfrm>
            <a:off x="3886200" y="1143000"/>
            <a:ext cx="1923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5EDD5"/>
              </a:clrFrom>
              <a:clrTo>
                <a:srgbClr val="F5EDD5">
                  <a:alpha val="0"/>
                </a:srgbClr>
              </a:clrTo>
            </a:clrChange>
          </a:blip>
          <a:srcRect t="54545"/>
          <a:stretch>
            <a:fillRect/>
          </a:stretch>
        </p:blipFill>
        <p:spPr bwMode="auto">
          <a:xfrm>
            <a:off x="304800" y="5486400"/>
            <a:ext cx="8458200" cy="12192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457200" y="457200"/>
            <a:ext cx="487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Heading</a:t>
            </a:r>
            <a:r>
              <a:rPr lang="en-US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Tag </a:t>
            </a:r>
            <a:r>
              <a:rPr lang="en-US" sz="3600" b="1" dirty="0" smtClean="0"/>
              <a:t>- &lt;</a:t>
            </a:r>
            <a:r>
              <a:rPr lang="en-US" sz="3600" b="1" dirty="0" err="1" smtClean="0"/>
              <a:t>th</a:t>
            </a:r>
            <a:r>
              <a:rPr lang="en-US" sz="3600" b="1" dirty="0" smtClean="0"/>
              <a:t>&gt;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13658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906587"/>
            <a:ext cx="84582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&lt;caption&gt; </a:t>
            </a:r>
            <a:r>
              <a:rPr lang="en-US" sz="4000" b="1" dirty="0" smtClean="0">
                <a:solidFill>
                  <a:schemeClr val="tx1"/>
                </a:solidFill>
              </a:rPr>
              <a:t>element - 143</a:t>
            </a:r>
            <a:br>
              <a:rPr lang="en-US" sz="4000" b="1" dirty="0" smtClean="0">
                <a:solidFill>
                  <a:schemeClr val="tx1"/>
                </a:solidFill>
              </a:rPr>
            </a:br>
            <a:r>
              <a:rPr lang="en-US" sz="3100" b="1" dirty="0" smtClean="0">
                <a:solidFill>
                  <a:schemeClr val="tx1"/>
                </a:solidFill>
              </a:rPr>
              <a:t>accessibility</a:t>
            </a:r>
            <a:r>
              <a:rPr lang="en-US" sz="2700" b="1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2800" dirty="0"/>
          </a:p>
          <a:p>
            <a:pPr>
              <a:buFont typeface="Wingdings" pitchFamily="2" charset="2"/>
              <a:buNone/>
            </a:pPr>
            <a:endParaRPr lang="en-US" sz="2800" dirty="0"/>
          </a:p>
          <a:p>
            <a:pPr>
              <a:buFont typeface="Wingdings" pitchFamily="2" charset="2"/>
              <a:buNone/>
            </a:pPr>
            <a:endParaRPr lang="en-US" sz="2800" dirty="0"/>
          </a:p>
        </p:txBody>
      </p:sp>
      <p:sp>
        <p:nvSpPr>
          <p:cNvPr id="133124" name="Text Box 4"/>
          <p:cNvSpPr txBox="1">
            <a:spLocks noChangeArrowheads="1"/>
          </p:cNvSpPr>
          <p:nvPr/>
        </p:nvSpPr>
        <p:spPr bwMode="auto">
          <a:xfrm>
            <a:off x="533400" y="1600200"/>
            <a:ext cx="77724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 sz="3600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33125" name="Text Box 5"/>
          <p:cNvSpPr txBox="1">
            <a:spLocks noChangeArrowheads="1"/>
          </p:cNvSpPr>
          <p:nvPr/>
        </p:nvSpPr>
        <p:spPr bwMode="auto">
          <a:xfrm>
            <a:off x="4953000" y="3276600"/>
            <a:ext cx="3657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</a:t>
            </a:r>
          </a:p>
          <a:p>
            <a:pPr>
              <a:spcBef>
                <a:spcPct val="50000"/>
              </a:spcBef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33126" name="Text Box 6"/>
          <p:cNvSpPr txBox="1">
            <a:spLocks noChangeArrowheads="1"/>
          </p:cNvSpPr>
          <p:nvPr/>
        </p:nvSpPr>
        <p:spPr bwMode="auto">
          <a:xfrm>
            <a:off x="0" y="3124200"/>
            <a:ext cx="9220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800"/>
          </a:p>
          <a:p>
            <a:pPr lvl="1">
              <a:lnSpc>
                <a:spcPct val="130000"/>
              </a:lnSpc>
              <a:buClr>
                <a:schemeClr val="bg2"/>
              </a:buClr>
              <a:buFont typeface="Arial" charset="0"/>
              <a:buNone/>
            </a:pPr>
            <a:r>
              <a:rPr lang="en-US" sz="2800"/>
              <a:t> </a:t>
            </a:r>
          </a:p>
        </p:txBody>
      </p:sp>
      <p:sp>
        <p:nvSpPr>
          <p:cNvPr id="133127" name="Text Box 7"/>
          <p:cNvSpPr txBox="1">
            <a:spLocks noChangeArrowheads="1"/>
          </p:cNvSpPr>
          <p:nvPr/>
        </p:nvSpPr>
        <p:spPr bwMode="auto">
          <a:xfrm>
            <a:off x="685800" y="1676400"/>
            <a:ext cx="7239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 </a:t>
            </a: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1386" t="2703" r="173" b="47718"/>
          <a:stretch/>
        </p:blipFill>
        <p:spPr bwMode="auto">
          <a:xfrm>
            <a:off x="567196" y="3962400"/>
            <a:ext cx="7510004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1143000" y="1247725"/>
            <a:ext cx="2743200" cy="2308324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&lt;table&gt;</a:t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    &lt;caption&gt; &lt;/caption&gt;</a:t>
            </a:r>
          </a:p>
          <a:p>
            <a:endParaRPr lang="en-US" b="1" dirty="0">
              <a:solidFill>
                <a:srgbClr val="C00000"/>
              </a:solidFill>
            </a:endParaRPr>
          </a:p>
          <a:p>
            <a:r>
              <a:rPr lang="en-US" b="1" dirty="0" smtClean="0">
                <a:solidFill>
                  <a:srgbClr val="C00000"/>
                </a:solidFill>
              </a:rPr>
              <a:t>&lt;</a:t>
            </a:r>
            <a:r>
              <a:rPr lang="en-US" b="1" dirty="0" err="1" smtClean="0">
                <a:solidFill>
                  <a:srgbClr val="C00000"/>
                </a:solidFill>
              </a:rPr>
              <a:t>tr</a:t>
            </a:r>
            <a:r>
              <a:rPr lang="en-US" b="1" dirty="0" smtClean="0">
                <a:solidFill>
                  <a:srgbClr val="C00000"/>
                </a:solidFill>
              </a:rPr>
              <a:t>&gt;</a:t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   &lt;td&gt; &lt;/td&gt;</a:t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&lt;/</a:t>
            </a:r>
            <a:r>
              <a:rPr lang="en-US" b="1" dirty="0" err="1" smtClean="0">
                <a:solidFill>
                  <a:srgbClr val="C00000"/>
                </a:solidFill>
              </a:rPr>
              <a:t>tr</a:t>
            </a:r>
            <a:r>
              <a:rPr lang="en-US" b="1" dirty="0" smtClean="0">
                <a:solidFill>
                  <a:srgbClr val="C00000"/>
                </a:solidFill>
              </a:rPr>
              <a:t>&gt;</a:t>
            </a:r>
          </a:p>
          <a:p>
            <a:endParaRPr lang="en-US" b="1" dirty="0">
              <a:solidFill>
                <a:srgbClr val="C00000"/>
              </a:solidFill>
            </a:endParaRPr>
          </a:p>
          <a:p>
            <a:r>
              <a:rPr lang="en-US" b="1" dirty="0" smtClean="0">
                <a:solidFill>
                  <a:srgbClr val="C00000"/>
                </a:solidFill>
              </a:rPr>
              <a:t>&lt;/table&gt;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6" name="Down Arrow Callout 15"/>
          <p:cNvSpPr/>
          <p:nvPr/>
        </p:nvSpPr>
        <p:spPr bwMode="auto">
          <a:xfrm rot="1557268">
            <a:off x="4962674" y="2690127"/>
            <a:ext cx="2819400" cy="1371600"/>
          </a:xfrm>
          <a:prstGeom prst="downArrowCallou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centered, </a:t>
            </a:r>
            <a:b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not inside grid lines</a:t>
            </a:r>
          </a:p>
        </p:txBody>
      </p:sp>
    </p:spTree>
    <p:extLst>
      <p:ext uri="{BB962C8B-B14F-4D97-AF65-F5344CB8AC3E}">
        <p14:creationId xmlns:p14="http://schemas.microsoft.com/office/powerpoint/2010/main" val="259550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2676</TotalTime>
  <Words>743</Words>
  <Application>Microsoft Office PowerPoint</Application>
  <PresentationFormat>On-screen Show (4:3)</PresentationFormat>
  <Paragraphs>380</Paragraphs>
  <Slides>29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1" baseType="lpstr">
      <vt:lpstr>Origin</vt:lpstr>
      <vt:lpstr>Bitmap Image</vt:lpstr>
      <vt:lpstr>WEBD 162</vt:lpstr>
      <vt:lpstr>Tables Use</vt:lpstr>
      <vt:lpstr>Tables</vt:lpstr>
      <vt:lpstr>    </vt:lpstr>
      <vt:lpstr>Basic Table Tags     </vt:lpstr>
      <vt:lpstr>Border Attribute    </vt:lpstr>
      <vt:lpstr>&lt;th&gt; element = header  semantic / accessibility     </vt:lpstr>
      <vt:lpstr>      </vt:lpstr>
      <vt:lpstr>&lt;caption&gt; element - 143 accessibility      </vt:lpstr>
      <vt:lpstr>Advanced Table Elements – 137, 144     </vt:lpstr>
      <vt:lpstr>Advanced Table Elements - 137     </vt:lpstr>
      <vt:lpstr>Spanning (merging) cells - 139    </vt:lpstr>
      <vt:lpstr>Spanning rows - 141    </vt:lpstr>
      <vt:lpstr>Space between cells - 142    </vt:lpstr>
      <vt:lpstr>Space inside cells - 142   </vt:lpstr>
      <vt:lpstr>Setting width / height    </vt:lpstr>
      <vt:lpstr>Setting width / height    </vt:lpstr>
      <vt:lpstr>Setting  height    </vt:lpstr>
      <vt:lpstr>PowerPoint Presentation</vt:lpstr>
      <vt:lpstr>   </vt:lpstr>
      <vt:lpstr>PowerPoint Presentation</vt:lpstr>
      <vt:lpstr>Table attribute – can be replaced with CSS    </vt:lpstr>
      <vt:lpstr>Table attributes – can’t be replace    </vt:lpstr>
      <vt:lpstr>CSS specific table properties  </vt:lpstr>
      <vt:lpstr>CSS specific table properties    </vt:lpstr>
      <vt:lpstr>CSS specific table properties    </vt:lpstr>
      <vt:lpstr>Using CSS for table styles    </vt:lpstr>
      <vt:lpstr>Border Attribute – replace with CSS     </vt:lpstr>
      <vt:lpstr>CSS 3 Structural Pseudo-Classes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WEBD 170</dc:title>
  <dc:creator>teresa</dc:creator>
  <cp:keywords>CSS intro ch 11, 12</cp:keywords>
  <cp:lastModifiedBy>teresa</cp:lastModifiedBy>
  <cp:revision>250</cp:revision>
  <cp:lastPrinted>2015-03-01T01:52:46Z</cp:lastPrinted>
  <dcterms:created xsi:type="dcterms:W3CDTF">2012-07-06T23:37:50Z</dcterms:created>
  <dcterms:modified xsi:type="dcterms:W3CDTF">2015-05-02T22:05:00Z</dcterms:modified>
</cp:coreProperties>
</file>